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526" r:id="rId3"/>
    <p:sldId id="527" r:id="rId4"/>
    <p:sldId id="349" r:id="rId5"/>
    <p:sldId id="581" r:id="rId6"/>
    <p:sldId id="266" r:id="rId7"/>
    <p:sldId id="529" r:id="rId8"/>
    <p:sldId id="530" r:id="rId9"/>
    <p:sldId id="531" r:id="rId10"/>
    <p:sldId id="532" r:id="rId11"/>
    <p:sldId id="534" r:id="rId12"/>
    <p:sldId id="539" r:id="rId13"/>
    <p:sldId id="540" r:id="rId14"/>
    <p:sldId id="535" r:id="rId15"/>
    <p:sldId id="536" r:id="rId16"/>
    <p:sldId id="537" r:id="rId17"/>
    <p:sldId id="541" r:id="rId18"/>
    <p:sldId id="538" r:id="rId19"/>
    <p:sldId id="456" r:id="rId20"/>
    <p:sldId id="542" r:id="rId21"/>
    <p:sldId id="543" r:id="rId22"/>
    <p:sldId id="544" r:id="rId23"/>
    <p:sldId id="550" r:id="rId24"/>
    <p:sldId id="553" r:id="rId25"/>
    <p:sldId id="545" r:id="rId26"/>
    <p:sldId id="546" r:id="rId27"/>
    <p:sldId id="547" r:id="rId28"/>
    <p:sldId id="548" r:id="rId29"/>
    <p:sldId id="549" r:id="rId30"/>
    <p:sldId id="528" r:id="rId31"/>
    <p:sldId id="494" r:id="rId32"/>
    <p:sldId id="551" r:id="rId33"/>
    <p:sldId id="552" r:id="rId34"/>
    <p:sldId id="442" r:id="rId35"/>
    <p:sldId id="491" r:id="rId36"/>
    <p:sldId id="492" r:id="rId37"/>
    <p:sldId id="493" r:id="rId38"/>
    <p:sldId id="495" r:id="rId39"/>
    <p:sldId id="557" r:id="rId40"/>
    <p:sldId id="497" r:id="rId41"/>
    <p:sldId id="558" r:id="rId42"/>
    <p:sldId id="496" r:id="rId43"/>
    <p:sldId id="554" r:id="rId44"/>
    <p:sldId id="498" r:id="rId45"/>
    <p:sldId id="556" r:id="rId46"/>
    <p:sldId id="555" r:id="rId47"/>
    <p:sldId id="559" r:id="rId48"/>
    <p:sldId id="499" r:id="rId49"/>
    <p:sldId id="500" r:id="rId50"/>
    <p:sldId id="560" r:id="rId51"/>
    <p:sldId id="506" r:id="rId52"/>
    <p:sldId id="507" r:id="rId53"/>
    <p:sldId id="508" r:id="rId54"/>
    <p:sldId id="504" r:id="rId55"/>
    <p:sldId id="505" r:id="rId56"/>
    <p:sldId id="566" r:id="rId57"/>
    <p:sldId id="571" r:id="rId58"/>
    <p:sldId id="567" r:id="rId59"/>
    <p:sldId id="346" r:id="rId60"/>
    <p:sldId id="267" r:id="rId61"/>
    <p:sldId id="580" r:id="rId62"/>
    <p:sldId id="568" r:id="rId63"/>
    <p:sldId id="569" r:id="rId64"/>
    <p:sldId id="572" r:id="rId65"/>
    <p:sldId id="570" r:id="rId66"/>
    <p:sldId id="285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629BDA-3404-4722-B326-4FFE9E3D819D}">
          <p14:sldIdLst>
            <p14:sldId id="256"/>
            <p14:sldId id="526"/>
            <p14:sldId id="527"/>
            <p14:sldId id="349"/>
            <p14:sldId id="581"/>
            <p14:sldId id="266"/>
            <p14:sldId id="529"/>
            <p14:sldId id="530"/>
            <p14:sldId id="531"/>
            <p14:sldId id="532"/>
            <p14:sldId id="534"/>
            <p14:sldId id="539"/>
            <p14:sldId id="540"/>
            <p14:sldId id="535"/>
            <p14:sldId id="536"/>
            <p14:sldId id="537"/>
            <p14:sldId id="541"/>
            <p14:sldId id="538"/>
            <p14:sldId id="456"/>
            <p14:sldId id="542"/>
            <p14:sldId id="543"/>
            <p14:sldId id="544"/>
            <p14:sldId id="550"/>
            <p14:sldId id="553"/>
            <p14:sldId id="545"/>
            <p14:sldId id="546"/>
            <p14:sldId id="547"/>
            <p14:sldId id="548"/>
            <p14:sldId id="549"/>
            <p14:sldId id="528"/>
            <p14:sldId id="494"/>
            <p14:sldId id="551"/>
            <p14:sldId id="552"/>
            <p14:sldId id="442"/>
            <p14:sldId id="491"/>
            <p14:sldId id="492"/>
            <p14:sldId id="493"/>
            <p14:sldId id="495"/>
            <p14:sldId id="557"/>
            <p14:sldId id="497"/>
            <p14:sldId id="558"/>
            <p14:sldId id="496"/>
            <p14:sldId id="554"/>
            <p14:sldId id="498"/>
            <p14:sldId id="556"/>
            <p14:sldId id="555"/>
            <p14:sldId id="559"/>
            <p14:sldId id="499"/>
            <p14:sldId id="500"/>
            <p14:sldId id="560"/>
            <p14:sldId id="506"/>
            <p14:sldId id="507"/>
            <p14:sldId id="508"/>
            <p14:sldId id="504"/>
            <p14:sldId id="505"/>
            <p14:sldId id="566"/>
            <p14:sldId id="571"/>
            <p14:sldId id="567"/>
            <p14:sldId id="346"/>
            <p14:sldId id="267"/>
            <p14:sldId id="580"/>
            <p14:sldId id="568"/>
            <p14:sldId id="569"/>
            <p14:sldId id="572"/>
            <p14:sldId id="57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9900"/>
    <a:srgbClr val="FFCCCC"/>
    <a:srgbClr val="9966FF"/>
    <a:srgbClr val="FFCC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385928-5BB6-49EC-A955-92B91D647553}" type="doc">
      <dgm:prSet loTypeId="urn:microsoft.com/office/officeart/2005/8/layout/radial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BD22B6E-5FEE-4308-BE5B-311D7597F673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552D303E-C249-4D70-B88B-DB1793AAD9F5}" type="parTrans" cxnId="{412268A4-A80B-4A97-B953-42FA0F4F1FDA}">
      <dgm:prSet/>
      <dgm:spPr/>
      <dgm:t>
        <a:bodyPr/>
        <a:lstStyle/>
        <a:p>
          <a:pPr latinLnBrk="1"/>
          <a:endParaRPr lang="ko-KR" altLang="en-US"/>
        </a:p>
      </dgm:t>
    </dgm:pt>
    <dgm:pt modelId="{A652AEDC-125F-42DB-A493-2DBC7891ED40}" type="sibTrans" cxnId="{412268A4-A80B-4A97-B953-42FA0F4F1FDA}">
      <dgm:prSet/>
      <dgm:spPr/>
      <dgm:t>
        <a:bodyPr/>
        <a:lstStyle/>
        <a:p>
          <a:pPr latinLnBrk="1"/>
          <a:endParaRPr lang="ko-KR" altLang="en-US"/>
        </a:p>
      </dgm:t>
    </dgm:pt>
    <dgm:pt modelId="{18B5D12B-83C5-4C53-89AF-94460A03DFC3}">
      <dgm:prSet phldrT="[텍스트]"/>
      <dgm:spPr/>
      <dgm:t>
        <a:bodyPr/>
        <a:lstStyle/>
        <a:p>
          <a:pPr latinLnBrk="1"/>
          <a:r>
            <a:rPr lang="ko-KR" altLang="en-US" dirty="0"/>
            <a:t>리듬</a:t>
          </a:r>
          <a:br>
            <a:rPr lang="en-US" altLang="ko-KR" dirty="0"/>
          </a:br>
          <a:r>
            <a:rPr lang="en-US" altLang="ko-KR" dirty="0"/>
            <a:t>(Rhythm)</a:t>
          </a:r>
          <a:endParaRPr lang="ko-KR" altLang="en-US" dirty="0"/>
        </a:p>
      </dgm:t>
    </dgm:pt>
    <dgm:pt modelId="{8A313FE6-EB13-46A9-BA63-4B451371D04B}" type="parTrans" cxnId="{17B0D531-4FBF-4CA6-94BD-B36F1B27A035}">
      <dgm:prSet/>
      <dgm:spPr/>
      <dgm:t>
        <a:bodyPr/>
        <a:lstStyle/>
        <a:p>
          <a:pPr latinLnBrk="1"/>
          <a:endParaRPr lang="ko-KR" altLang="en-US"/>
        </a:p>
      </dgm:t>
    </dgm:pt>
    <dgm:pt modelId="{79378395-9434-4931-A5E7-AF9E74578D82}" type="sibTrans" cxnId="{17B0D531-4FBF-4CA6-94BD-B36F1B27A035}">
      <dgm:prSet/>
      <dgm:spPr/>
      <dgm:t>
        <a:bodyPr/>
        <a:lstStyle/>
        <a:p>
          <a:pPr latinLnBrk="1"/>
          <a:endParaRPr lang="ko-KR" altLang="en-US"/>
        </a:p>
      </dgm:t>
    </dgm:pt>
    <dgm:pt modelId="{C63D0F6F-2EBC-4F81-804F-7B31378D328D}">
      <dgm:prSet phldrT="[텍스트]"/>
      <dgm:spPr/>
      <dgm:t>
        <a:bodyPr/>
        <a:lstStyle/>
        <a:p>
          <a:pPr latinLnBrk="1"/>
          <a:r>
            <a:rPr lang="ko-KR" altLang="en-US" dirty="0"/>
            <a:t>선율</a:t>
          </a:r>
          <a:br>
            <a:rPr lang="en-US" altLang="ko-KR" dirty="0"/>
          </a:br>
          <a:r>
            <a:rPr lang="en-US" altLang="ko-KR" dirty="0"/>
            <a:t>(Melody)</a:t>
          </a:r>
          <a:endParaRPr lang="ko-KR" altLang="en-US" dirty="0"/>
        </a:p>
      </dgm:t>
    </dgm:pt>
    <dgm:pt modelId="{3FD43FFD-E0DB-496C-B2AF-C8C65C916E10}" type="parTrans" cxnId="{D0657B1D-962F-43FB-9BEB-C046BFA92733}">
      <dgm:prSet/>
      <dgm:spPr/>
      <dgm:t>
        <a:bodyPr/>
        <a:lstStyle/>
        <a:p>
          <a:pPr latinLnBrk="1"/>
          <a:endParaRPr lang="ko-KR" altLang="en-US"/>
        </a:p>
      </dgm:t>
    </dgm:pt>
    <dgm:pt modelId="{CE731029-4350-4C2C-A717-4AC5163AA82C}" type="sibTrans" cxnId="{D0657B1D-962F-43FB-9BEB-C046BFA92733}">
      <dgm:prSet/>
      <dgm:spPr/>
      <dgm:t>
        <a:bodyPr/>
        <a:lstStyle/>
        <a:p>
          <a:pPr latinLnBrk="1"/>
          <a:endParaRPr lang="ko-KR" altLang="en-US"/>
        </a:p>
      </dgm:t>
    </dgm:pt>
    <dgm:pt modelId="{44974DE0-AA47-4EEB-A8F8-0E676CB2B85A}">
      <dgm:prSet phldrT="[텍스트]"/>
      <dgm:spPr/>
      <dgm:t>
        <a:bodyPr/>
        <a:lstStyle/>
        <a:p>
          <a:pPr latinLnBrk="1"/>
          <a:r>
            <a:rPr lang="ko-KR" altLang="en-US" dirty="0"/>
            <a:t>화성</a:t>
          </a:r>
          <a:br>
            <a:rPr lang="en-US" altLang="ko-KR" dirty="0"/>
          </a:br>
          <a:r>
            <a:rPr lang="en-US" altLang="ko-KR" dirty="0"/>
            <a:t>(Harmony)</a:t>
          </a:r>
          <a:endParaRPr lang="ko-KR" altLang="en-US" dirty="0"/>
        </a:p>
      </dgm:t>
    </dgm:pt>
    <dgm:pt modelId="{D2A36D31-3223-44C1-93BF-6C22BE654B13}" type="parTrans" cxnId="{9EC1E1AB-F0EB-405D-8F9D-8B239AF386F0}">
      <dgm:prSet/>
      <dgm:spPr/>
      <dgm:t>
        <a:bodyPr/>
        <a:lstStyle/>
        <a:p>
          <a:pPr latinLnBrk="1"/>
          <a:endParaRPr lang="ko-KR" altLang="en-US"/>
        </a:p>
      </dgm:t>
    </dgm:pt>
    <dgm:pt modelId="{6E4A4C03-8554-4F50-B9DE-9058655ED06D}" type="sibTrans" cxnId="{9EC1E1AB-F0EB-405D-8F9D-8B239AF386F0}">
      <dgm:prSet/>
      <dgm:spPr/>
      <dgm:t>
        <a:bodyPr/>
        <a:lstStyle/>
        <a:p>
          <a:pPr latinLnBrk="1"/>
          <a:endParaRPr lang="ko-KR" altLang="en-US"/>
        </a:p>
      </dgm:t>
    </dgm:pt>
    <dgm:pt modelId="{AD8A03ED-25AF-4ADF-93AD-654380C278DE}" type="pres">
      <dgm:prSet presAssocID="{0B385928-5BB6-49EC-A955-92B91D64755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F16F7F3-3C00-476A-B137-6CCEE4DF7E90}" type="pres">
      <dgm:prSet presAssocID="{7BD22B6E-5FEE-4308-BE5B-311D7597F673}" presName="centerShape" presStyleLbl="node0" presStyleIdx="0" presStyleCnt="1"/>
      <dgm:spPr/>
    </dgm:pt>
    <dgm:pt modelId="{27A5E213-D39B-4B11-ADEE-0EAE4AD6B0C9}" type="pres">
      <dgm:prSet presAssocID="{18B5D12B-83C5-4C53-89AF-94460A03DFC3}" presName="node" presStyleLbl="node1" presStyleIdx="0" presStyleCnt="3">
        <dgm:presLayoutVars>
          <dgm:bulletEnabled val="1"/>
        </dgm:presLayoutVars>
      </dgm:prSet>
      <dgm:spPr/>
    </dgm:pt>
    <dgm:pt modelId="{3FF5AEDD-EE4A-45B3-BE5D-E0746F5F7009}" type="pres">
      <dgm:prSet presAssocID="{18B5D12B-83C5-4C53-89AF-94460A03DFC3}" presName="dummy" presStyleCnt="0"/>
      <dgm:spPr/>
    </dgm:pt>
    <dgm:pt modelId="{FEB8A2F5-40B9-4326-8227-56C8737FE73B}" type="pres">
      <dgm:prSet presAssocID="{79378395-9434-4931-A5E7-AF9E74578D82}" presName="sibTrans" presStyleLbl="sibTrans2D1" presStyleIdx="0" presStyleCnt="3"/>
      <dgm:spPr/>
    </dgm:pt>
    <dgm:pt modelId="{E89721AB-6606-411E-AA09-BBF469101433}" type="pres">
      <dgm:prSet presAssocID="{C63D0F6F-2EBC-4F81-804F-7B31378D328D}" presName="node" presStyleLbl="node1" presStyleIdx="1" presStyleCnt="3">
        <dgm:presLayoutVars>
          <dgm:bulletEnabled val="1"/>
        </dgm:presLayoutVars>
      </dgm:prSet>
      <dgm:spPr/>
    </dgm:pt>
    <dgm:pt modelId="{587E00CD-A235-4753-B7CB-BBDCAFF15879}" type="pres">
      <dgm:prSet presAssocID="{C63D0F6F-2EBC-4F81-804F-7B31378D328D}" presName="dummy" presStyleCnt="0"/>
      <dgm:spPr/>
    </dgm:pt>
    <dgm:pt modelId="{7439284D-A302-49D9-BE5B-0744EF56C287}" type="pres">
      <dgm:prSet presAssocID="{CE731029-4350-4C2C-A717-4AC5163AA82C}" presName="sibTrans" presStyleLbl="sibTrans2D1" presStyleIdx="1" presStyleCnt="3"/>
      <dgm:spPr/>
    </dgm:pt>
    <dgm:pt modelId="{5DE711AE-7E2F-48BF-8813-04A4FD0B37B7}" type="pres">
      <dgm:prSet presAssocID="{44974DE0-AA47-4EEB-A8F8-0E676CB2B85A}" presName="node" presStyleLbl="node1" presStyleIdx="2" presStyleCnt="3">
        <dgm:presLayoutVars>
          <dgm:bulletEnabled val="1"/>
        </dgm:presLayoutVars>
      </dgm:prSet>
      <dgm:spPr/>
    </dgm:pt>
    <dgm:pt modelId="{ACC125B2-7CC3-4DFB-A1AC-777D319303F3}" type="pres">
      <dgm:prSet presAssocID="{44974DE0-AA47-4EEB-A8F8-0E676CB2B85A}" presName="dummy" presStyleCnt="0"/>
      <dgm:spPr/>
    </dgm:pt>
    <dgm:pt modelId="{5244E713-5D9A-4BAD-8A1D-57A902CD9CC8}" type="pres">
      <dgm:prSet presAssocID="{6E4A4C03-8554-4F50-B9DE-9058655ED06D}" presName="sibTrans" presStyleLbl="sibTrans2D1" presStyleIdx="2" presStyleCnt="3"/>
      <dgm:spPr/>
    </dgm:pt>
  </dgm:ptLst>
  <dgm:cxnLst>
    <dgm:cxn modelId="{D0657B1D-962F-43FB-9BEB-C046BFA92733}" srcId="{7BD22B6E-5FEE-4308-BE5B-311D7597F673}" destId="{C63D0F6F-2EBC-4F81-804F-7B31378D328D}" srcOrd="1" destOrd="0" parTransId="{3FD43FFD-E0DB-496C-B2AF-C8C65C916E10}" sibTransId="{CE731029-4350-4C2C-A717-4AC5163AA82C}"/>
    <dgm:cxn modelId="{465B2421-21A7-4921-91FB-06435774341F}" type="presOf" srcId="{44974DE0-AA47-4EEB-A8F8-0E676CB2B85A}" destId="{5DE711AE-7E2F-48BF-8813-04A4FD0B37B7}" srcOrd="0" destOrd="0" presId="urn:microsoft.com/office/officeart/2005/8/layout/radial6"/>
    <dgm:cxn modelId="{4177322F-8348-43D2-AA1B-19AE712B7E1B}" type="presOf" srcId="{CE731029-4350-4C2C-A717-4AC5163AA82C}" destId="{7439284D-A302-49D9-BE5B-0744EF56C287}" srcOrd="0" destOrd="0" presId="urn:microsoft.com/office/officeart/2005/8/layout/radial6"/>
    <dgm:cxn modelId="{17B0D531-4FBF-4CA6-94BD-B36F1B27A035}" srcId="{7BD22B6E-5FEE-4308-BE5B-311D7597F673}" destId="{18B5D12B-83C5-4C53-89AF-94460A03DFC3}" srcOrd="0" destOrd="0" parTransId="{8A313FE6-EB13-46A9-BA63-4B451371D04B}" sibTransId="{79378395-9434-4931-A5E7-AF9E74578D82}"/>
    <dgm:cxn modelId="{02F9C43A-9F6C-4538-B930-C8321A1475B7}" type="presOf" srcId="{7BD22B6E-5FEE-4308-BE5B-311D7597F673}" destId="{0F16F7F3-3C00-476A-B137-6CCEE4DF7E90}" srcOrd="0" destOrd="0" presId="urn:microsoft.com/office/officeart/2005/8/layout/radial6"/>
    <dgm:cxn modelId="{4556B946-CA62-4A1C-A925-1E6F8A45ABC6}" type="presOf" srcId="{18B5D12B-83C5-4C53-89AF-94460A03DFC3}" destId="{27A5E213-D39B-4B11-ADEE-0EAE4AD6B0C9}" srcOrd="0" destOrd="0" presId="urn:microsoft.com/office/officeart/2005/8/layout/radial6"/>
    <dgm:cxn modelId="{F580669D-7005-40F2-BF10-C2862EA66744}" type="presOf" srcId="{0B385928-5BB6-49EC-A955-92B91D647553}" destId="{AD8A03ED-25AF-4ADF-93AD-654380C278DE}" srcOrd="0" destOrd="0" presId="urn:microsoft.com/office/officeart/2005/8/layout/radial6"/>
    <dgm:cxn modelId="{412268A4-A80B-4A97-B953-42FA0F4F1FDA}" srcId="{0B385928-5BB6-49EC-A955-92B91D647553}" destId="{7BD22B6E-5FEE-4308-BE5B-311D7597F673}" srcOrd="0" destOrd="0" parTransId="{552D303E-C249-4D70-B88B-DB1793AAD9F5}" sibTransId="{A652AEDC-125F-42DB-A493-2DBC7891ED40}"/>
    <dgm:cxn modelId="{5EE048A9-F3FE-48D3-B14E-2ECD59C52BF8}" type="presOf" srcId="{6E4A4C03-8554-4F50-B9DE-9058655ED06D}" destId="{5244E713-5D9A-4BAD-8A1D-57A902CD9CC8}" srcOrd="0" destOrd="0" presId="urn:microsoft.com/office/officeart/2005/8/layout/radial6"/>
    <dgm:cxn modelId="{9EC1E1AB-F0EB-405D-8F9D-8B239AF386F0}" srcId="{7BD22B6E-5FEE-4308-BE5B-311D7597F673}" destId="{44974DE0-AA47-4EEB-A8F8-0E676CB2B85A}" srcOrd="2" destOrd="0" parTransId="{D2A36D31-3223-44C1-93BF-6C22BE654B13}" sibTransId="{6E4A4C03-8554-4F50-B9DE-9058655ED06D}"/>
    <dgm:cxn modelId="{E613FBAC-6ACD-405F-A0F4-5F48BF85998E}" type="presOf" srcId="{79378395-9434-4931-A5E7-AF9E74578D82}" destId="{FEB8A2F5-40B9-4326-8227-56C8737FE73B}" srcOrd="0" destOrd="0" presId="urn:microsoft.com/office/officeart/2005/8/layout/radial6"/>
    <dgm:cxn modelId="{57641CFF-B989-400A-BDD9-82A9228ECCED}" type="presOf" srcId="{C63D0F6F-2EBC-4F81-804F-7B31378D328D}" destId="{E89721AB-6606-411E-AA09-BBF469101433}" srcOrd="0" destOrd="0" presId="urn:microsoft.com/office/officeart/2005/8/layout/radial6"/>
    <dgm:cxn modelId="{A5B6E992-0432-4D99-977D-C76BE4766EF8}" type="presParOf" srcId="{AD8A03ED-25AF-4ADF-93AD-654380C278DE}" destId="{0F16F7F3-3C00-476A-B137-6CCEE4DF7E90}" srcOrd="0" destOrd="0" presId="urn:microsoft.com/office/officeart/2005/8/layout/radial6"/>
    <dgm:cxn modelId="{C8DC9995-12E5-438A-8155-946DCA724D61}" type="presParOf" srcId="{AD8A03ED-25AF-4ADF-93AD-654380C278DE}" destId="{27A5E213-D39B-4B11-ADEE-0EAE4AD6B0C9}" srcOrd="1" destOrd="0" presId="urn:microsoft.com/office/officeart/2005/8/layout/radial6"/>
    <dgm:cxn modelId="{91227705-3DA8-4CC7-9838-5AD88569D304}" type="presParOf" srcId="{AD8A03ED-25AF-4ADF-93AD-654380C278DE}" destId="{3FF5AEDD-EE4A-45B3-BE5D-E0746F5F7009}" srcOrd="2" destOrd="0" presId="urn:microsoft.com/office/officeart/2005/8/layout/radial6"/>
    <dgm:cxn modelId="{67E1AADA-7E9B-4523-9C98-77E3FF05679C}" type="presParOf" srcId="{AD8A03ED-25AF-4ADF-93AD-654380C278DE}" destId="{FEB8A2F5-40B9-4326-8227-56C8737FE73B}" srcOrd="3" destOrd="0" presId="urn:microsoft.com/office/officeart/2005/8/layout/radial6"/>
    <dgm:cxn modelId="{0CFF5261-80E4-4284-998C-824C39A41DD7}" type="presParOf" srcId="{AD8A03ED-25AF-4ADF-93AD-654380C278DE}" destId="{E89721AB-6606-411E-AA09-BBF469101433}" srcOrd="4" destOrd="0" presId="urn:microsoft.com/office/officeart/2005/8/layout/radial6"/>
    <dgm:cxn modelId="{97EA6B6C-8322-432D-A119-0137D70C3FD1}" type="presParOf" srcId="{AD8A03ED-25AF-4ADF-93AD-654380C278DE}" destId="{587E00CD-A235-4753-B7CB-BBDCAFF15879}" srcOrd="5" destOrd="0" presId="urn:microsoft.com/office/officeart/2005/8/layout/radial6"/>
    <dgm:cxn modelId="{5F5F16F1-8B07-40DD-BE97-F1856DCB31E0}" type="presParOf" srcId="{AD8A03ED-25AF-4ADF-93AD-654380C278DE}" destId="{7439284D-A302-49D9-BE5B-0744EF56C287}" srcOrd="6" destOrd="0" presId="urn:microsoft.com/office/officeart/2005/8/layout/radial6"/>
    <dgm:cxn modelId="{22E3E741-9244-4C53-8335-FC9FF593729D}" type="presParOf" srcId="{AD8A03ED-25AF-4ADF-93AD-654380C278DE}" destId="{5DE711AE-7E2F-48BF-8813-04A4FD0B37B7}" srcOrd="7" destOrd="0" presId="urn:microsoft.com/office/officeart/2005/8/layout/radial6"/>
    <dgm:cxn modelId="{C15E8AA3-4E47-49A3-88C1-E55E9B9A6D9B}" type="presParOf" srcId="{AD8A03ED-25AF-4ADF-93AD-654380C278DE}" destId="{ACC125B2-7CC3-4DFB-A1AC-777D319303F3}" srcOrd="8" destOrd="0" presId="urn:microsoft.com/office/officeart/2005/8/layout/radial6"/>
    <dgm:cxn modelId="{71B227D3-DCC4-4F78-B7FF-9F4B96FD0E2F}" type="presParOf" srcId="{AD8A03ED-25AF-4ADF-93AD-654380C278DE}" destId="{5244E713-5D9A-4BAD-8A1D-57A902CD9CC8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4E713-5D9A-4BAD-8A1D-57A902CD9CC8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39284D-A302-49D9-BE5B-0744EF56C287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B8A2F5-40B9-4326-8227-56C8737FE73B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16F7F3-3C00-476A-B137-6CCEE4DF7E90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3338563" y="2172886"/>
        <a:ext cx="1450873" cy="1450873"/>
      </dsp:txXfrm>
    </dsp:sp>
    <dsp:sp modelId="{27A5E213-D39B-4B11-ADEE-0EAE4AD6B0C9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리듬</a:t>
          </a:r>
          <a:br>
            <a:rPr lang="en-US" altLang="ko-KR" sz="1800" kern="1200" dirty="0"/>
          </a:br>
          <a:r>
            <a:rPr lang="en-US" altLang="ko-KR" sz="1800" kern="1200" dirty="0"/>
            <a:t>(Rhythm)</a:t>
          </a:r>
          <a:endParaRPr lang="ko-KR" altLang="en-US" sz="1800" kern="1200" dirty="0"/>
        </a:p>
      </dsp:txBody>
      <dsp:txXfrm>
        <a:off x="3556194" y="211966"/>
        <a:ext cx="1015610" cy="1015610"/>
      </dsp:txXfrm>
    </dsp:sp>
    <dsp:sp modelId="{E89721AB-6606-411E-AA09-BBF469101433}">
      <dsp:nvSpPr>
        <dsp:cNvPr id="0" name=""/>
        <dsp:cNvSpPr/>
      </dsp:nvSpPr>
      <dsp:spPr>
        <a:xfrm>
          <a:off x="5232535" y="3269453"/>
          <a:ext cx="1436290" cy="14362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선율</a:t>
          </a:r>
          <a:br>
            <a:rPr lang="en-US" altLang="ko-KR" sz="1800" kern="1200" dirty="0"/>
          </a:br>
          <a:r>
            <a:rPr lang="en-US" altLang="ko-KR" sz="1800" kern="1200" dirty="0"/>
            <a:t>(Melody)</a:t>
          </a:r>
          <a:endParaRPr lang="ko-KR" altLang="en-US" sz="1800" kern="1200" dirty="0"/>
        </a:p>
      </dsp:txBody>
      <dsp:txXfrm>
        <a:off x="5442875" y="3479793"/>
        <a:ext cx="1015610" cy="1015610"/>
      </dsp:txXfrm>
    </dsp:sp>
    <dsp:sp modelId="{5DE711AE-7E2F-48BF-8813-04A4FD0B37B7}">
      <dsp:nvSpPr>
        <dsp:cNvPr id="0" name=""/>
        <dsp:cNvSpPr/>
      </dsp:nvSpPr>
      <dsp:spPr>
        <a:xfrm>
          <a:off x="1459173" y="3269453"/>
          <a:ext cx="1436290" cy="14362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화성</a:t>
          </a:r>
          <a:br>
            <a:rPr lang="en-US" altLang="ko-KR" sz="1800" kern="1200" dirty="0"/>
          </a:br>
          <a:r>
            <a:rPr lang="en-US" altLang="ko-KR" sz="1800" kern="1200" dirty="0"/>
            <a:t>(Harmony)</a:t>
          </a:r>
          <a:endParaRPr lang="ko-KR" altLang="en-US" sz="1800" kern="1200" dirty="0"/>
        </a:p>
      </dsp:txBody>
      <dsp:txXfrm>
        <a:off x="1669513" y="3479793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6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6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5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musictheory.net/exercises/interva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99%94%EC%84%B1_(%EC%9D%8C%EC%95%85)" TargetMode="External"/><Relationship Id="rId2" Type="http://schemas.openxmlformats.org/officeDocument/2006/relationships/hyperlink" Target="https://ko.wikipedia.org/wiki/%ED%99%94%EC%9D%8C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Overtone#/media/File:Harmonic_partials_on_strings.sv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monic_series_(music)#/media/File:Harmonics_to_32.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nsonance_and_dissonanc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23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2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1.png"/><Relationship Id="rId5" Type="http://schemas.microsoft.com/office/2007/relationships/media" Target="../media/media3.wav"/><Relationship Id="rId10" Type="http://schemas.openxmlformats.org/officeDocument/2006/relationships/image" Target="../media/image20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image" Target="../media/image28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image" Target="../media/image27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image" Target="../media/image26.png"/><Relationship Id="rId5" Type="http://schemas.microsoft.com/office/2007/relationships/media" Target="../media/media7.wav"/><Relationship Id="rId10" Type="http://schemas.openxmlformats.org/officeDocument/2006/relationships/image" Target="../media/image25.png"/><Relationship Id="rId4" Type="http://schemas.openxmlformats.org/officeDocument/2006/relationships/audio" Target="../media/media6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0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openxmlformats.org/officeDocument/2006/relationships/image" Target="../media/image24.png"/><Relationship Id="rId5" Type="http://schemas.microsoft.com/office/2007/relationships/media" Target="../media/media11.wav"/><Relationship Id="rId10" Type="http://schemas.openxmlformats.org/officeDocument/2006/relationships/image" Target="../media/image31.png"/><Relationship Id="rId4" Type="http://schemas.openxmlformats.org/officeDocument/2006/relationships/audio" Target="../media/media10.wav"/><Relationship Id="rId9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mp3"/><Relationship Id="rId13" Type="http://schemas.openxmlformats.org/officeDocument/2006/relationships/slideLayout" Target="../slideLayouts/slideLayout4.xml"/><Relationship Id="rId3" Type="http://schemas.microsoft.com/office/2007/relationships/media" Target="../media/media13.mp3"/><Relationship Id="rId7" Type="http://schemas.microsoft.com/office/2007/relationships/media" Target="../media/media15.mp3"/><Relationship Id="rId12" Type="http://schemas.openxmlformats.org/officeDocument/2006/relationships/audio" Target="../media/media17.mp3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audio" Target="../media/media14.mp3"/><Relationship Id="rId11" Type="http://schemas.microsoft.com/office/2007/relationships/media" Target="../media/media17.mp3"/><Relationship Id="rId5" Type="http://schemas.microsoft.com/office/2007/relationships/media" Target="../media/media14.mp3"/><Relationship Id="rId10" Type="http://schemas.openxmlformats.org/officeDocument/2006/relationships/audio" Target="../media/media16.mp3"/><Relationship Id="rId4" Type="http://schemas.openxmlformats.org/officeDocument/2006/relationships/audio" Target="../media/media13.mp3"/><Relationship Id="rId9" Type="http://schemas.microsoft.com/office/2007/relationships/media" Target="../media/media16.mp3"/><Relationship Id="rId1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19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5" Type="http://schemas.microsoft.com/office/2007/relationships/media" Target="../media/media20.wav"/><Relationship Id="rId4" Type="http://schemas.openxmlformats.org/officeDocument/2006/relationships/audio" Target="../media/media19.wav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4.mp3"/><Relationship Id="rId13" Type="http://schemas.openxmlformats.org/officeDocument/2006/relationships/slideLayout" Target="../slideLayouts/slideLayout4.xml"/><Relationship Id="rId3" Type="http://schemas.microsoft.com/office/2007/relationships/media" Target="../media/media22.mp3"/><Relationship Id="rId7" Type="http://schemas.microsoft.com/office/2007/relationships/media" Target="../media/media24.mp3"/><Relationship Id="rId12" Type="http://schemas.openxmlformats.org/officeDocument/2006/relationships/audio" Target="../media/media26.mp3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audio" Target="../media/media23.mp3"/><Relationship Id="rId11" Type="http://schemas.microsoft.com/office/2007/relationships/media" Target="../media/media26.mp3"/><Relationship Id="rId5" Type="http://schemas.microsoft.com/office/2007/relationships/media" Target="../media/media23.mp3"/><Relationship Id="rId10" Type="http://schemas.openxmlformats.org/officeDocument/2006/relationships/audio" Target="../media/media25.mp3"/><Relationship Id="rId4" Type="http://schemas.openxmlformats.org/officeDocument/2006/relationships/audio" Target="../media/media22.mp3"/><Relationship Id="rId9" Type="http://schemas.microsoft.com/office/2007/relationships/media" Target="../media/media25.mp3"/><Relationship Id="rId1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en.wikipedia.org/wiki/Chord_(music)#Example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8.mp3"/><Relationship Id="rId7" Type="http://schemas.openxmlformats.org/officeDocument/2006/relationships/image" Target="../media/image24.png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8.mp3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30.mp3"/><Relationship Id="rId7" Type="http://schemas.openxmlformats.org/officeDocument/2006/relationships/image" Target="../media/image24.png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30.mp3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audio" Target="../media/media34.wav"/><Relationship Id="rId13" Type="http://schemas.microsoft.com/office/2007/relationships/media" Target="../media/media37.wav"/><Relationship Id="rId18" Type="http://schemas.openxmlformats.org/officeDocument/2006/relationships/image" Target="../media/image24.png"/><Relationship Id="rId3" Type="http://schemas.microsoft.com/office/2007/relationships/media" Target="../media/media32.wav"/><Relationship Id="rId7" Type="http://schemas.microsoft.com/office/2007/relationships/media" Target="../media/media34.wav"/><Relationship Id="rId12" Type="http://schemas.openxmlformats.org/officeDocument/2006/relationships/audio" Target="../media/media36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31.wav"/><Relationship Id="rId16" Type="http://schemas.openxmlformats.org/officeDocument/2006/relationships/audio" Target="../media/media38.wav"/><Relationship Id="rId1" Type="http://schemas.microsoft.com/office/2007/relationships/media" Target="../media/media31.wav"/><Relationship Id="rId6" Type="http://schemas.openxmlformats.org/officeDocument/2006/relationships/audio" Target="../media/media33.wav"/><Relationship Id="rId11" Type="http://schemas.microsoft.com/office/2007/relationships/media" Target="../media/media36.wav"/><Relationship Id="rId5" Type="http://schemas.microsoft.com/office/2007/relationships/media" Target="../media/media33.wav"/><Relationship Id="rId15" Type="http://schemas.microsoft.com/office/2007/relationships/media" Target="../media/media38.wav"/><Relationship Id="rId10" Type="http://schemas.openxmlformats.org/officeDocument/2006/relationships/audio" Target="../media/media35.wav"/><Relationship Id="rId4" Type="http://schemas.openxmlformats.org/officeDocument/2006/relationships/audio" Target="../media/media32.wav"/><Relationship Id="rId9" Type="http://schemas.microsoft.com/office/2007/relationships/media" Target="../media/media35.wav"/><Relationship Id="rId14" Type="http://schemas.openxmlformats.org/officeDocument/2006/relationships/audio" Target="../media/media37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ite.thekipa.com/chord-train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8.mp3"/><Relationship Id="rId7" Type="http://schemas.openxmlformats.org/officeDocument/2006/relationships/image" Target="../media/image24.png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8.mp3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30.mp3"/><Relationship Id="rId7" Type="http://schemas.openxmlformats.org/officeDocument/2006/relationships/image" Target="../media/image24.png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30.mp3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audio" Target="../media/media34.wav"/><Relationship Id="rId13" Type="http://schemas.microsoft.com/office/2007/relationships/media" Target="../media/media37.wav"/><Relationship Id="rId18" Type="http://schemas.openxmlformats.org/officeDocument/2006/relationships/image" Target="../media/image24.png"/><Relationship Id="rId3" Type="http://schemas.microsoft.com/office/2007/relationships/media" Target="../media/media32.wav"/><Relationship Id="rId7" Type="http://schemas.microsoft.com/office/2007/relationships/media" Target="../media/media34.wav"/><Relationship Id="rId12" Type="http://schemas.openxmlformats.org/officeDocument/2006/relationships/audio" Target="../media/media36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31.wav"/><Relationship Id="rId16" Type="http://schemas.openxmlformats.org/officeDocument/2006/relationships/audio" Target="../media/media38.wav"/><Relationship Id="rId1" Type="http://schemas.microsoft.com/office/2007/relationships/media" Target="../media/media31.wav"/><Relationship Id="rId6" Type="http://schemas.openxmlformats.org/officeDocument/2006/relationships/audio" Target="../media/media33.wav"/><Relationship Id="rId11" Type="http://schemas.microsoft.com/office/2007/relationships/media" Target="../media/media36.wav"/><Relationship Id="rId5" Type="http://schemas.microsoft.com/office/2007/relationships/media" Target="../media/media33.wav"/><Relationship Id="rId15" Type="http://schemas.microsoft.com/office/2007/relationships/media" Target="../media/media38.wav"/><Relationship Id="rId10" Type="http://schemas.openxmlformats.org/officeDocument/2006/relationships/audio" Target="../media/media35.wav"/><Relationship Id="rId4" Type="http://schemas.openxmlformats.org/officeDocument/2006/relationships/audio" Target="../media/media32.wav"/><Relationship Id="rId9" Type="http://schemas.microsoft.com/office/2007/relationships/media" Target="../media/media35.wav"/><Relationship Id="rId14" Type="http://schemas.openxmlformats.org/officeDocument/2006/relationships/audio" Target="../media/media37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o.wikipedia.org/wiki/%EC%9D%8C%EC%A0%9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276E0-1240-4EF8-850B-F396ADF93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작곡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34F55-AEFC-4EE4-8245-98B496DFF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화음</a:t>
            </a:r>
            <a:endParaRPr lang="en-US" altLang="ko-KR" b="1" dirty="0"/>
          </a:p>
          <a:p>
            <a:r>
              <a:rPr lang="en-US" altLang="ko-KR" dirty="0"/>
              <a:t>2024/04/04</a:t>
            </a:r>
          </a:p>
          <a:p>
            <a:r>
              <a:rPr lang="en-US" altLang="ko-KR" dirty="0"/>
              <a:t>Andantino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41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/>
              <a:t>두 음 사이의 거리를 어떻게 잴까요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아래 건반의 두 빨간색 음 사이의 거리는 어떻게 될까요</a:t>
            </a:r>
            <a:r>
              <a:rPr lang="en-US" altLang="ko-KR" dirty="0"/>
              <a:t>?</a:t>
            </a:r>
          </a:p>
        </p:txBody>
      </p:sp>
      <p:pic>
        <p:nvPicPr>
          <p:cNvPr id="5" name="그림 4" descr="피아노, 키보드, 뮤지컬 키보드, 음악이(가) 표시된 사진&#10;&#10;자동 생성된 설명">
            <a:extLst>
              <a:ext uri="{FF2B5EF4-FFF2-40B4-BE49-F238E27FC236}">
                <a16:creationId xmlns:a16="http://schemas.microsoft.com/office/drawing/2014/main" id="{A6E441B6-516B-F220-BACC-2EAA8665D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/>
          <a:stretch/>
        </p:blipFill>
        <p:spPr>
          <a:xfrm>
            <a:off x="219373" y="4159101"/>
            <a:ext cx="3903718" cy="2470402"/>
          </a:xfrm>
          <a:prstGeom prst="rect">
            <a:avLst/>
          </a:prstGeom>
        </p:spPr>
      </p:pic>
      <p:pic>
        <p:nvPicPr>
          <p:cNvPr id="8" name="그림 7" descr="피아노, 키보드, 뮤지컬 키보드, 음악이(가) 표시된 사진&#10;&#10;자동 생성된 설명">
            <a:extLst>
              <a:ext uri="{FF2B5EF4-FFF2-40B4-BE49-F238E27FC236}">
                <a16:creationId xmlns:a16="http://schemas.microsoft.com/office/drawing/2014/main" id="{F7955F08-EBB2-E144-3376-41F80F0D1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359"/>
          <a:stretch/>
        </p:blipFill>
        <p:spPr>
          <a:xfrm>
            <a:off x="8082794" y="4159101"/>
            <a:ext cx="3875367" cy="24704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A9D4C0-E12E-8B94-44BC-4F2BA71B2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7027" y="4159101"/>
            <a:ext cx="3961161" cy="2470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7C7552-2449-6927-6502-3DF062F22F10}"/>
              </a:ext>
            </a:extLst>
          </p:cNvPr>
          <p:cNvSpPr txBox="1"/>
          <p:nvPr/>
        </p:nvSpPr>
        <p:spPr>
          <a:xfrm>
            <a:off x="5897076" y="2306963"/>
            <a:ext cx="321766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두 음 사이에 몇 개의 반음이 있는지 센다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0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29DCE-44C9-C352-83D7-F43B0F0500DF}"/>
              </a:ext>
            </a:extLst>
          </p:cNvPr>
          <p:cNvSpPr txBox="1"/>
          <p:nvPr/>
        </p:nvSpPr>
        <p:spPr>
          <a:xfrm>
            <a:off x="9268644" y="2298789"/>
            <a:ext cx="2562336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두 음의 주파수 차이를 측정한다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0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0B779-422E-1436-5A40-C69815A3682B}"/>
              </a:ext>
            </a:extLst>
          </p:cNvPr>
          <p:cNvSpPr txBox="1"/>
          <p:nvPr/>
        </p:nvSpPr>
        <p:spPr>
          <a:xfrm>
            <a:off x="5261589" y="3349108"/>
            <a:ext cx="164239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7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 차이이다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0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835B85-4F2C-E843-0857-4F54E7294BEE}"/>
                  </a:ext>
                </a:extLst>
              </p:cNvPr>
              <p:cNvSpPr txBox="1"/>
              <p:nvPr/>
            </p:nvSpPr>
            <p:spPr>
              <a:xfrm>
                <a:off x="7037195" y="3293132"/>
                <a:ext cx="3217666" cy="512063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손글씨 느릿느릿체" panose="02000503000000000000" pitchFamily="2" charset="-127"/>
                    <a:ea typeface="나눔손글씨 느릿느릿체" panose="02000503000000000000" pitchFamily="2" charset="-127"/>
                  </a:rPr>
                  <a:t>평균율 기준으로 주파수가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손글씨 느릿느릿체" panose="02000503000000000000" pitchFamily="2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손글씨 느릿느릿체" panose="02000503000000000000" pitchFamily="2" charset="-127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나눔손글씨 느릿느릿체" panose="02000503000000000000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손글씨 느릿느릿체" panose="02000503000000000000" pitchFamily="2" charset="-127"/>
                              </a:rPr>
                              <m:t>7</m:t>
                            </m:r>
                          </m:num>
                          <m:den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손글씨 느릿느릿체" panose="02000503000000000000" pitchFamily="2" charset="-127"/>
                              </a:rPr>
                              <m:t>12</m:t>
                            </m:r>
                          </m:den>
                        </m:f>
                      </m:sup>
                    </m:sSup>
                  </m:oMath>
                </a14:m>
                <a:r>
                  <a:rPr lang="ko-KR" altLang="en-US" sz="2000" dirty="0">
                    <a:latin typeface="나눔손글씨 느릿느릿체" panose="02000503000000000000" pitchFamily="2" charset="-127"/>
                    <a:ea typeface="나눔손글씨 느릿느릿체" panose="02000503000000000000" pitchFamily="2" charset="-127"/>
                  </a:rPr>
                  <a:t> 배 차이이다</a:t>
                </a:r>
                <a:r>
                  <a:rPr lang="en-US" altLang="ko-KR" sz="2000" dirty="0">
                    <a:latin typeface="나눔손글씨 느릿느릿체" panose="02000503000000000000" pitchFamily="2" charset="-127"/>
                    <a:ea typeface="나눔손글씨 느릿느릿체" panose="02000503000000000000" pitchFamily="2" charset="-127"/>
                  </a:rPr>
                  <a:t>.</a:t>
                </a:r>
                <a:endParaRPr lang="ko-KR" altLang="en-US" sz="2000" dirty="0">
                  <a:latin typeface="나눔손글씨 느릿느릿체" panose="02000503000000000000" pitchFamily="2" charset="-127"/>
                  <a:ea typeface="나눔손글씨 느릿느릿체" panose="02000503000000000000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835B85-4F2C-E843-0857-4F54E7294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195" y="3293132"/>
                <a:ext cx="3217666" cy="512063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07058C-D4F4-A294-1B54-0C49F9080860}"/>
              </a:ext>
            </a:extLst>
          </p:cNvPr>
          <p:cNvSpPr txBox="1"/>
          <p:nvPr/>
        </p:nvSpPr>
        <p:spPr>
          <a:xfrm>
            <a:off x="10388071" y="3349109"/>
            <a:ext cx="144290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완전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도이다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0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07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표기법 </a:t>
            </a:r>
            <a:r>
              <a:rPr lang="en-US" altLang="ko-KR" dirty="0"/>
              <a:t>– </a:t>
            </a:r>
            <a:r>
              <a:rPr lang="ko-KR" altLang="en-US" dirty="0"/>
              <a:t>도수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</a:rPr>
              <a:t>‘</a:t>
            </a:r>
            <a:r>
              <a:rPr lang="ko-KR" altLang="en-US" dirty="0">
                <a:solidFill>
                  <a:schemeClr val="accent4"/>
                </a:solidFill>
              </a:rPr>
              <a:t>성질 </a:t>
            </a:r>
            <a:r>
              <a:rPr lang="en-US" altLang="ko-KR" dirty="0">
                <a:solidFill>
                  <a:schemeClr val="accent4"/>
                </a:solidFill>
              </a:rPr>
              <a:t>+ </a:t>
            </a:r>
            <a:r>
              <a:rPr lang="ko-KR" altLang="en-US" dirty="0">
                <a:solidFill>
                  <a:schemeClr val="accent4"/>
                </a:solidFill>
              </a:rPr>
              <a:t>도수</a:t>
            </a:r>
            <a:r>
              <a:rPr lang="en-US" altLang="ko-KR" dirty="0">
                <a:solidFill>
                  <a:schemeClr val="accent4"/>
                </a:solidFill>
              </a:rPr>
              <a:t>’</a:t>
            </a:r>
          </a:p>
          <a:p>
            <a:r>
              <a:rPr lang="ko-KR" altLang="en-US" dirty="0">
                <a:solidFill>
                  <a:schemeClr val="accent4"/>
                </a:solidFill>
              </a:rPr>
              <a:t>도수</a:t>
            </a:r>
            <a:r>
              <a:rPr lang="en-US" altLang="ko-KR" dirty="0">
                <a:solidFill>
                  <a:schemeClr val="accent6"/>
                </a:solidFill>
              </a:rPr>
              <a:t>(degree)</a:t>
            </a:r>
            <a:r>
              <a:rPr lang="en-US" altLang="ko-KR" dirty="0"/>
              <a:t>: </a:t>
            </a:r>
            <a:r>
              <a:rPr lang="ko-KR" altLang="en-US" dirty="0"/>
              <a:t>현재 음계에서 </a:t>
            </a:r>
            <a:r>
              <a:rPr lang="en-US" altLang="ko-KR" dirty="0"/>
              <a:t>[</a:t>
            </a:r>
            <a:r>
              <a:rPr lang="ko-KR" altLang="en-US" dirty="0"/>
              <a:t>두 음 사이의 </a:t>
            </a:r>
            <a:r>
              <a:rPr lang="en-US" altLang="ko-KR" dirty="0"/>
              <a:t>index </a:t>
            </a:r>
            <a:r>
              <a:rPr lang="ko-KR" altLang="en-US" dirty="0"/>
              <a:t>차이 </a:t>
            </a:r>
            <a:r>
              <a:rPr lang="en-US" altLang="ko-KR" dirty="0"/>
              <a:t>+ 1]</a:t>
            </a:r>
          </a:p>
          <a:p>
            <a:pPr lvl="1"/>
            <a:r>
              <a:rPr lang="ko-KR" altLang="en-US" dirty="0">
                <a:solidFill>
                  <a:schemeClr val="accent6"/>
                </a:solidFill>
              </a:rPr>
              <a:t>악보에서 두 음이 세로로 떨어진 간격 </a:t>
            </a:r>
            <a:r>
              <a:rPr lang="en-US" altLang="ko-KR" dirty="0">
                <a:solidFill>
                  <a:schemeClr val="accent6"/>
                </a:solidFill>
              </a:rPr>
              <a:t>+ 1</a:t>
            </a:r>
          </a:p>
          <a:p>
            <a:pPr lvl="1"/>
            <a:r>
              <a:rPr lang="ko-KR" altLang="en-US" dirty="0">
                <a:solidFill>
                  <a:schemeClr val="accent6"/>
                </a:solidFill>
              </a:rPr>
              <a:t>두 음이 같은 음이면 </a:t>
            </a:r>
            <a:r>
              <a:rPr lang="en-US" altLang="ko-KR" dirty="0">
                <a:solidFill>
                  <a:schemeClr val="accent6"/>
                </a:solidFill>
              </a:rPr>
              <a:t>1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endParaRPr lang="en-US" altLang="ko-KR" dirty="0">
              <a:solidFill>
                <a:schemeClr val="accent6"/>
              </a:solidFill>
            </a:endParaRPr>
          </a:p>
          <a:p>
            <a:pPr lvl="1"/>
            <a:endParaRPr lang="en-US" altLang="ko-KR" dirty="0"/>
          </a:p>
          <a:p>
            <a:r>
              <a:rPr lang="ko-KR" altLang="en-US" dirty="0"/>
              <a:t>장음계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도레미파솔라시도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에서의 도수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>
                <a:solidFill>
                  <a:schemeClr val="accent2"/>
                </a:solidFill>
              </a:rPr>
              <a:t>도</a:t>
            </a:r>
            <a:r>
              <a:rPr lang="en-US" altLang="ko-KR" dirty="0">
                <a:solidFill>
                  <a:schemeClr val="accent2"/>
                </a:solidFill>
              </a:rPr>
              <a:t>-</a:t>
            </a:r>
            <a:r>
              <a:rPr lang="ko-KR" altLang="en-US" dirty="0">
                <a:solidFill>
                  <a:schemeClr val="accent2"/>
                </a:solidFill>
              </a:rPr>
              <a:t>솔 </a:t>
            </a:r>
            <a:r>
              <a:rPr lang="ko-KR" altLang="en-US" dirty="0"/>
              <a:t>사이는 </a:t>
            </a:r>
            <a:r>
              <a:rPr lang="en-US" altLang="ko-KR" dirty="0">
                <a:solidFill>
                  <a:schemeClr val="accent2"/>
                </a:solidFill>
              </a:rPr>
              <a:t>5</a:t>
            </a:r>
            <a:r>
              <a:rPr lang="ko-KR" altLang="en-US" dirty="0">
                <a:solidFill>
                  <a:schemeClr val="accent2"/>
                </a:solidFill>
              </a:rPr>
              <a:t>도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도레미파솔</a:t>
            </a:r>
            <a:r>
              <a:rPr lang="ko-KR" altLang="en-US" dirty="0">
                <a:solidFill>
                  <a:schemeClr val="accent6"/>
                </a:solidFill>
              </a:rPr>
              <a:t> 이므로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>
                <a:solidFill>
                  <a:schemeClr val="accent2"/>
                </a:solidFill>
              </a:rPr>
              <a:t>파</a:t>
            </a:r>
            <a:r>
              <a:rPr lang="en-US" altLang="ko-KR" dirty="0">
                <a:solidFill>
                  <a:schemeClr val="accent2"/>
                </a:solidFill>
              </a:rPr>
              <a:t>-</a:t>
            </a:r>
            <a:r>
              <a:rPr lang="ko-KR" altLang="en-US" dirty="0">
                <a:solidFill>
                  <a:schemeClr val="accent2"/>
                </a:solidFill>
              </a:rPr>
              <a:t>라 </a:t>
            </a:r>
            <a:r>
              <a:rPr lang="ko-KR" altLang="en-US" dirty="0"/>
              <a:t>사이는 </a:t>
            </a:r>
            <a:r>
              <a:rPr lang="en-US" altLang="ko-KR" dirty="0">
                <a:solidFill>
                  <a:schemeClr val="accent2"/>
                </a:solidFill>
              </a:rPr>
              <a:t>3</a:t>
            </a:r>
            <a:r>
              <a:rPr lang="ko-KR" altLang="en-US" dirty="0">
                <a:solidFill>
                  <a:schemeClr val="accent2"/>
                </a:solidFill>
              </a:rPr>
              <a:t>도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파솔라</a:t>
            </a:r>
            <a:r>
              <a:rPr lang="ko-KR" altLang="en-US" dirty="0">
                <a:solidFill>
                  <a:schemeClr val="accent6"/>
                </a:solidFill>
              </a:rPr>
              <a:t> 이므로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>
                <a:solidFill>
                  <a:schemeClr val="accent2"/>
                </a:solidFill>
              </a:rPr>
              <a:t>미</a:t>
            </a:r>
            <a:r>
              <a:rPr lang="en-US" altLang="ko-KR" dirty="0">
                <a:solidFill>
                  <a:schemeClr val="accent2"/>
                </a:solidFill>
              </a:rPr>
              <a:t>-</a:t>
            </a:r>
            <a:r>
              <a:rPr lang="ko-KR" altLang="en-US" dirty="0">
                <a:solidFill>
                  <a:schemeClr val="accent2"/>
                </a:solidFill>
              </a:rPr>
              <a:t>미 </a:t>
            </a:r>
            <a:r>
              <a:rPr lang="ko-KR" altLang="en-US" dirty="0"/>
              <a:t>사이는 </a:t>
            </a:r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ko-KR" altLang="en-US" dirty="0">
                <a:solidFill>
                  <a:schemeClr val="accent2"/>
                </a:solidFill>
              </a:rPr>
              <a:t>도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미 이므로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장음계에서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레</a:t>
            </a:r>
            <a:r>
              <a:rPr lang="en-US" altLang="ko-KR" dirty="0">
                <a:solidFill>
                  <a:schemeClr val="accent2"/>
                </a:solidFill>
              </a:rPr>
              <a:t>-</a:t>
            </a:r>
            <a:r>
              <a:rPr lang="ko-KR" altLang="en-US" dirty="0">
                <a:solidFill>
                  <a:schemeClr val="accent2"/>
                </a:solidFill>
              </a:rPr>
              <a:t>시 </a:t>
            </a:r>
            <a:r>
              <a:rPr lang="ko-KR" altLang="en-US" dirty="0"/>
              <a:t>사이는 몇 도일까요</a:t>
            </a:r>
            <a:r>
              <a:rPr lang="en-US" altLang="ko-KR" dirty="0"/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A5C1F6-A7C3-804B-D026-47466D17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98" y="4229044"/>
            <a:ext cx="5464013" cy="662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3CFBCD-1365-3CC0-2359-AABD1D56908E}"/>
              </a:ext>
            </a:extLst>
          </p:cNvPr>
          <p:cNvSpPr txBox="1"/>
          <p:nvPr/>
        </p:nvSpPr>
        <p:spPr>
          <a:xfrm>
            <a:off x="6809257" y="4973570"/>
            <a:ext cx="920868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386CA-B616-32F9-8B73-E8107AD77373}"/>
              </a:ext>
            </a:extLst>
          </p:cNvPr>
          <p:cNvSpPr txBox="1"/>
          <p:nvPr/>
        </p:nvSpPr>
        <p:spPr>
          <a:xfrm>
            <a:off x="8039631" y="4973570"/>
            <a:ext cx="920868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3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ECB62-F2A5-292F-D718-002F874341BA}"/>
              </a:ext>
            </a:extLst>
          </p:cNvPr>
          <p:cNvSpPr txBox="1"/>
          <p:nvPr/>
        </p:nvSpPr>
        <p:spPr>
          <a:xfrm>
            <a:off x="9190407" y="4973570"/>
            <a:ext cx="920868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1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B8432-A996-50A9-2135-4203337AC6F1}"/>
              </a:ext>
            </a:extLst>
          </p:cNvPr>
          <p:cNvSpPr txBox="1"/>
          <p:nvPr/>
        </p:nvSpPr>
        <p:spPr>
          <a:xfrm>
            <a:off x="10479973" y="4973570"/>
            <a:ext cx="920868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  <a:endParaRPr lang="ko-KR" altLang="en-US" sz="20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61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표기법 </a:t>
            </a:r>
            <a:r>
              <a:rPr lang="en-US" altLang="ko-KR" dirty="0"/>
              <a:t>– </a:t>
            </a:r>
            <a:r>
              <a:rPr lang="ko-KR" altLang="en-US" dirty="0"/>
              <a:t>도수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자연 </a:t>
            </a:r>
            <a:r>
              <a:rPr lang="ko-KR" altLang="en-US" dirty="0" err="1"/>
              <a:t>단음계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라시도레미파솔라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에서 라와 파 사이는 몇 도일까요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</a:t>
            </a:r>
            <a:r>
              <a:rPr lang="ko-KR" altLang="en-US" dirty="0"/>
              <a:t>이 악보의 두 음 사이는 몇 도일까요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    </a:t>
            </a:r>
            <a:r>
              <a:rPr lang="ko-KR" altLang="en-US" dirty="0"/>
              <a:t>이 악보의 두 음 사이는 몇 도일까요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        </a:t>
            </a:r>
            <a:r>
              <a:rPr lang="ko-KR" altLang="en-US" dirty="0"/>
              <a:t>이 악보의 두 음 사이는 몇 도일까요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en-US" altLang="ko-KR" dirty="0"/>
              <a:t>                                          </a:t>
            </a:r>
            <a:r>
              <a:rPr lang="ko-KR" altLang="en-US" dirty="0"/>
              <a:t>이 악보의 두 음 사이는 몇 도일까요</a:t>
            </a:r>
            <a:r>
              <a:rPr lang="en-US" altLang="ko-KR" dirty="0"/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83DA9E-5EF1-FBCC-B6B6-BCF06C50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55" y="3802427"/>
            <a:ext cx="1943268" cy="708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BAEEFD-F950-10A1-5B4E-027C607B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86" y="2892747"/>
            <a:ext cx="1729890" cy="624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721294-6EB8-4E55-35B1-A6D4901D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86" y="4803551"/>
            <a:ext cx="2149026" cy="6477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88D595-9657-1666-9EF2-88197A5EE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755" y="5729714"/>
            <a:ext cx="2141406" cy="6858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360262-9F66-B64B-8C94-BE158B816A04}"/>
              </a:ext>
            </a:extLst>
          </p:cNvPr>
          <p:cNvSpPr txBox="1"/>
          <p:nvPr/>
        </p:nvSpPr>
        <p:spPr>
          <a:xfrm>
            <a:off x="9190653" y="6183219"/>
            <a:ext cx="2696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답은 다음 슬라이드에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030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표기법 </a:t>
            </a:r>
            <a:r>
              <a:rPr lang="en-US" altLang="ko-KR" dirty="0"/>
              <a:t>– </a:t>
            </a:r>
            <a:r>
              <a:rPr lang="ko-KR" altLang="en-US" dirty="0"/>
              <a:t>도수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자연 </a:t>
            </a:r>
            <a:r>
              <a:rPr lang="ko-KR" altLang="en-US" dirty="0" err="1"/>
              <a:t>단음계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라시도레미파솔라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에서 라와 파 사이는 몇 도일까요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</a:t>
            </a:r>
            <a:r>
              <a:rPr lang="ko-KR" altLang="en-US" dirty="0"/>
              <a:t>이 악보의 두 음 사이는 몇 도일까요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    </a:t>
            </a:r>
            <a:r>
              <a:rPr lang="ko-KR" altLang="en-US" dirty="0"/>
              <a:t>이 악보의 두 음 사이는 몇 도일까요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        </a:t>
            </a:r>
            <a:r>
              <a:rPr lang="ko-KR" altLang="en-US" dirty="0"/>
              <a:t>이 악보의 두 음 사이는 몇 도일까요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en-US" altLang="ko-KR" dirty="0"/>
              <a:t>                                          </a:t>
            </a:r>
            <a:r>
              <a:rPr lang="ko-KR" altLang="en-US" dirty="0"/>
              <a:t>이 악보의 두 음 사이는 몇 도일까요</a:t>
            </a:r>
            <a:r>
              <a:rPr lang="en-US" altLang="ko-KR" dirty="0"/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83DA9E-5EF1-FBCC-B6B6-BCF06C50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55" y="3802427"/>
            <a:ext cx="1943268" cy="708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BAEEFD-F950-10A1-5B4E-027C607B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86" y="2892747"/>
            <a:ext cx="1729890" cy="624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721294-6EB8-4E55-35B1-A6D4901D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86" y="4803551"/>
            <a:ext cx="2149026" cy="6477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88D595-9657-1666-9EF2-88197A5EE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755" y="5729714"/>
            <a:ext cx="2141406" cy="685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FB7C8-39B4-78E2-13BB-EA6CA0B598D2}"/>
              </a:ext>
            </a:extLst>
          </p:cNvPr>
          <p:cNvSpPr txBox="1"/>
          <p:nvPr/>
        </p:nvSpPr>
        <p:spPr>
          <a:xfrm>
            <a:off x="10294416" y="1979888"/>
            <a:ext cx="144290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2000" dirty="0" err="1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라시도레미파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CBD3C-021E-46CB-6703-5384D8A1E0A3}"/>
              </a:ext>
            </a:extLst>
          </p:cNvPr>
          <p:cNvSpPr txBox="1"/>
          <p:nvPr/>
        </p:nvSpPr>
        <p:spPr>
          <a:xfrm>
            <a:off x="8976409" y="2920996"/>
            <a:ext cx="144290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2000" dirty="0" err="1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도레미파솔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6B626B-D95E-4265-9A42-EAE5B364B688}"/>
              </a:ext>
            </a:extLst>
          </p:cNvPr>
          <p:cNvSpPr txBox="1"/>
          <p:nvPr/>
        </p:nvSpPr>
        <p:spPr>
          <a:xfrm>
            <a:off x="8976410" y="3862104"/>
            <a:ext cx="144290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2000" dirty="0" err="1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시도레미파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745CA-6ABC-FFB1-6641-EB1E6A4D9FCB}"/>
              </a:ext>
            </a:extLst>
          </p:cNvPr>
          <p:cNvSpPr txBox="1"/>
          <p:nvPr/>
        </p:nvSpPr>
        <p:spPr>
          <a:xfrm>
            <a:off x="8976412" y="4803212"/>
            <a:ext cx="144290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2000" dirty="0" err="1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레미파솔라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702FB-FFC6-5760-63E4-BA486F134C78}"/>
              </a:ext>
            </a:extLst>
          </p:cNvPr>
          <p:cNvSpPr txBox="1"/>
          <p:nvPr/>
        </p:nvSpPr>
        <p:spPr>
          <a:xfrm>
            <a:off x="8976411" y="5744320"/>
            <a:ext cx="144290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4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2000" dirty="0" err="1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시도레미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E0E04-3C31-CE17-332D-BDE5098B3CFA}"/>
              </a:ext>
            </a:extLst>
          </p:cNvPr>
          <p:cNvSpPr txBox="1"/>
          <p:nvPr/>
        </p:nvSpPr>
        <p:spPr>
          <a:xfrm>
            <a:off x="10603713" y="2949608"/>
            <a:ext cx="1236834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[</a:t>
            </a:r>
            <a:r>
              <a:rPr lang="ko-KR" altLang="en-US" sz="20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힌트</a:t>
            </a:r>
            <a:r>
              <a:rPr lang="en-US" altLang="ko-KR" sz="20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]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악보에서 도수를 계산할 때에는 두 음이 세로로 몇 칸 떨어져 </a:t>
            </a:r>
            <a:r>
              <a:rPr lang="ko-KR" altLang="en-US" sz="2000" dirty="0" err="1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있는지만</a:t>
            </a:r>
            <a:r>
              <a:rPr lang="ko-KR" altLang="en-US" sz="20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세면 됩니다</a:t>
            </a:r>
            <a:r>
              <a:rPr lang="en-US" altLang="ko-KR" sz="20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</a:p>
          <a:p>
            <a:pPr algn="ctr"/>
            <a:br>
              <a:rPr lang="en-US" altLang="ko-KR" sz="20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조표 무시해도 되고 계이름 찾지 않아도 됩니다</a:t>
            </a:r>
            <a:r>
              <a:rPr lang="en-US" altLang="ko-KR" sz="20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  <a:endParaRPr lang="ko-KR" altLang="en-US" sz="2000" dirty="0">
              <a:solidFill>
                <a:schemeClr val="tx1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56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표기법 </a:t>
            </a:r>
            <a:r>
              <a:rPr lang="en-US" altLang="ko-KR" dirty="0"/>
              <a:t>– </a:t>
            </a:r>
            <a:r>
              <a:rPr lang="ko-KR" altLang="en-US" dirty="0"/>
              <a:t>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</a:rPr>
              <a:t>‘</a:t>
            </a:r>
            <a:r>
              <a:rPr lang="ko-KR" altLang="en-US" dirty="0">
                <a:solidFill>
                  <a:schemeClr val="accent4"/>
                </a:solidFill>
              </a:rPr>
              <a:t>성질 </a:t>
            </a:r>
            <a:r>
              <a:rPr lang="en-US" altLang="ko-KR" dirty="0">
                <a:solidFill>
                  <a:schemeClr val="accent4"/>
                </a:solidFill>
              </a:rPr>
              <a:t>+ </a:t>
            </a:r>
            <a:r>
              <a:rPr lang="ko-KR" altLang="en-US" dirty="0">
                <a:solidFill>
                  <a:schemeClr val="accent4"/>
                </a:solidFill>
              </a:rPr>
              <a:t>도수</a:t>
            </a:r>
            <a:r>
              <a:rPr lang="en-US" altLang="ko-KR" dirty="0">
                <a:solidFill>
                  <a:schemeClr val="accent4"/>
                </a:solidFill>
              </a:rPr>
              <a:t>’</a:t>
            </a:r>
          </a:p>
          <a:p>
            <a:r>
              <a:rPr lang="ko-KR" altLang="en-US" sz="2000" dirty="0">
                <a:solidFill>
                  <a:schemeClr val="accent4"/>
                </a:solidFill>
              </a:rPr>
              <a:t>성질</a:t>
            </a:r>
            <a:r>
              <a:rPr lang="en-US" altLang="ko-KR" sz="2000" dirty="0">
                <a:solidFill>
                  <a:schemeClr val="accent6"/>
                </a:solidFill>
              </a:rPr>
              <a:t>(quality)</a:t>
            </a:r>
            <a:r>
              <a:rPr lang="en-US" altLang="ko-KR" sz="2000" dirty="0"/>
              <a:t>: </a:t>
            </a:r>
            <a:r>
              <a:rPr lang="ko-KR" altLang="en-US" sz="2000" dirty="0"/>
              <a:t>두 음 사이의 실질적 거리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</a:rPr>
              <a:t>반음 개수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r>
              <a:rPr lang="ko-KR" altLang="en-US" sz="2000" dirty="0"/>
              <a:t>를 기준 음정과 비교해 표현한 것</a:t>
            </a:r>
            <a:endParaRPr lang="en-US" altLang="ko-KR" sz="2000" dirty="0"/>
          </a:p>
          <a:p>
            <a:pPr lvl="1"/>
            <a:r>
              <a:rPr lang="ko-KR" altLang="en-US" sz="1800" dirty="0">
                <a:solidFill>
                  <a:schemeClr val="accent1"/>
                </a:solidFill>
              </a:rPr>
              <a:t>완전</a:t>
            </a:r>
            <a:r>
              <a:rPr lang="en-US" altLang="ko-KR" sz="1800" dirty="0">
                <a:solidFill>
                  <a:schemeClr val="accent1"/>
                </a:solidFill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</a:rPr>
              <a:t>장</a:t>
            </a:r>
            <a:r>
              <a:rPr lang="en-US" altLang="ko-KR" sz="1800" dirty="0">
                <a:solidFill>
                  <a:schemeClr val="accent1"/>
                </a:solidFill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</a:rPr>
              <a:t>단</a:t>
            </a:r>
            <a:r>
              <a:rPr lang="en-US" altLang="ko-KR" sz="1800" dirty="0">
                <a:solidFill>
                  <a:schemeClr val="accent1"/>
                </a:solidFill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</a:rPr>
              <a:t>증</a:t>
            </a:r>
            <a:r>
              <a:rPr lang="en-US" altLang="ko-KR" sz="1800" dirty="0">
                <a:solidFill>
                  <a:schemeClr val="accent1"/>
                </a:solidFill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</a:rPr>
              <a:t>감</a:t>
            </a:r>
            <a:r>
              <a:rPr lang="en-US" altLang="ko-KR" sz="1800" dirty="0">
                <a:solidFill>
                  <a:schemeClr val="accent1"/>
                </a:solidFill>
              </a:rPr>
              <a:t>, </a:t>
            </a:r>
            <a:r>
              <a:rPr lang="ko-KR" altLang="en-US" sz="1800" dirty="0" err="1">
                <a:solidFill>
                  <a:schemeClr val="accent1"/>
                </a:solidFill>
              </a:rPr>
              <a:t>겹증</a:t>
            </a:r>
            <a:r>
              <a:rPr lang="en-US" altLang="ko-KR" sz="1800" dirty="0">
                <a:solidFill>
                  <a:schemeClr val="accent1"/>
                </a:solidFill>
              </a:rPr>
              <a:t>, </a:t>
            </a:r>
            <a:r>
              <a:rPr lang="ko-KR" altLang="en-US" sz="1800" dirty="0" err="1">
                <a:solidFill>
                  <a:schemeClr val="accent1"/>
                </a:solidFill>
              </a:rPr>
              <a:t>겹감</a:t>
            </a:r>
            <a:r>
              <a:rPr lang="ko-KR" altLang="en-US" sz="1800" dirty="0">
                <a:solidFill>
                  <a:schemeClr val="accent1"/>
                </a:solidFill>
              </a:rPr>
              <a:t> </a:t>
            </a:r>
            <a:r>
              <a:rPr lang="ko-KR" altLang="en-US" sz="1800" dirty="0"/>
              <a:t>따위가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>
                <a:solidFill>
                  <a:schemeClr val="accent3"/>
                </a:solidFill>
              </a:rPr>
              <a:t>기준 음정</a:t>
            </a:r>
            <a:r>
              <a:rPr lang="en-US" altLang="ko-KR" sz="1800" dirty="0">
                <a:solidFill>
                  <a:schemeClr val="accent3"/>
                </a:solidFill>
              </a:rPr>
              <a:t>?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5D1BB9-4871-159C-5A53-5623CDA73D2D}"/>
              </a:ext>
            </a:extLst>
          </p:cNvPr>
          <p:cNvGrpSpPr/>
          <p:nvPr/>
        </p:nvGrpSpPr>
        <p:grpSpPr>
          <a:xfrm>
            <a:off x="667615" y="3429000"/>
            <a:ext cx="10823639" cy="2932572"/>
            <a:chOff x="684180" y="1955260"/>
            <a:chExt cx="10823639" cy="293257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8F4A36-B97D-B3F8-1490-DDD3425E65D2}"/>
                </a:ext>
              </a:extLst>
            </p:cNvPr>
            <p:cNvSpPr/>
            <p:nvPr/>
          </p:nvSpPr>
          <p:spPr>
            <a:xfrm>
              <a:off x="4535078" y="2456227"/>
              <a:ext cx="3121844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완전</a:t>
              </a:r>
              <a:br>
                <a:rPr lang="en-US" altLang="ko-KR" sz="1400" dirty="0"/>
              </a:br>
              <a:r>
                <a:rPr lang="en-US" altLang="ko-KR" sz="1200" dirty="0"/>
                <a:t>(Perfect)</a:t>
              </a:r>
              <a:endParaRPr lang="ko-KR" altLang="en-US" sz="14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7ABE914-A109-8028-B2AE-A41A651894DF}"/>
                </a:ext>
              </a:extLst>
            </p:cNvPr>
            <p:cNvSpPr/>
            <p:nvPr/>
          </p:nvSpPr>
          <p:spPr>
            <a:xfrm>
              <a:off x="4535078" y="3623551"/>
              <a:ext cx="1287292" cy="7782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단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(Minor)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40EEB36-7955-2AFB-B925-46D35075738A}"/>
                </a:ext>
              </a:extLst>
            </p:cNvPr>
            <p:cNvSpPr/>
            <p:nvPr/>
          </p:nvSpPr>
          <p:spPr>
            <a:xfrm>
              <a:off x="6369631" y="3623551"/>
              <a:ext cx="1287292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장</a:t>
              </a:r>
              <a:br>
                <a:rPr lang="en-US" altLang="ko-KR" sz="1400" dirty="0"/>
              </a:br>
              <a:r>
                <a:rPr lang="en-US" altLang="ko-KR" sz="1200" dirty="0"/>
                <a:t>(Major)</a:t>
              </a:r>
              <a:endParaRPr lang="ko-KR" altLang="en-US" sz="1400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481EEAE-A2D6-78E8-4C7F-84276937A701}"/>
                </a:ext>
              </a:extLst>
            </p:cNvPr>
            <p:cNvSpPr/>
            <p:nvPr/>
          </p:nvSpPr>
          <p:spPr>
            <a:xfrm>
              <a:off x="8367649" y="3039889"/>
              <a:ext cx="1287292" cy="77821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증</a:t>
              </a:r>
              <a:br>
                <a:rPr lang="en-US" altLang="ko-KR" sz="1400" dirty="0"/>
              </a:br>
              <a:r>
                <a:rPr lang="en-US" altLang="ko-KR" sz="1200" dirty="0"/>
                <a:t>(Augmented)</a:t>
              </a:r>
              <a:endParaRPr lang="ko-KR" altLang="en-US" sz="1400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6BB6154-A3A4-DA64-686C-2ED0989BB698}"/>
                </a:ext>
              </a:extLst>
            </p:cNvPr>
            <p:cNvSpPr/>
            <p:nvPr/>
          </p:nvSpPr>
          <p:spPr>
            <a:xfrm>
              <a:off x="10220527" y="3039889"/>
              <a:ext cx="1287292" cy="778216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겹증</a:t>
              </a:r>
              <a:br>
                <a:rPr lang="en-US" altLang="ko-KR" sz="1400" dirty="0"/>
              </a:br>
              <a:r>
                <a:rPr lang="en-US" altLang="ko-KR" sz="1200" dirty="0"/>
                <a:t>(Doubly</a:t>
              </a:r>
              <a:br>
                <a:rPr lang="en-US" altLang="ko-KR" sz="1200" dirty="0"/>
              </a:br>
              <a:r>
                <a:rPr lang="en-US" altLang="ko-KR" sz="1200" dirty="0"/>
                <a:t>augmented)</a:t>
              </a:r>
              <a:endParaRPr lang="ko-KR" altLang="en-US" sz="1400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A23C2A2-6082-F665-30A4-E09569941FEC}"/>
                </a:ext>
              </a:extLst>
            </p:cNvPr>
            <p:cNvSpPr/>
            <p:nvPr/>
          </p:nvSpPr>
          <p:spPr>
            <a:xfrm>
              <a:off x="684181" y="3039889"/>
              <a:ext cx="1287292" cy="77821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겹감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(Doubly</a:t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diminished)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B8B6533-23DB-4D19-3491-33028B1E2BE1}"/>
                </a:ext>
              </a:extLst>
            </p:cNvPr>
            <p:cNvSpPr/>
            <p:nvPr/>
          </p:nvSpPr>
          <p:spPr>
            <a:xfrm>
              <a:off x="2537059" y="3039889"/>
              <a:ext cx="1287292" cy="77821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감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(Diminished)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E5D0108-03A2-E717-556A-D05311D1BBF6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1971473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D663D3E-1BEE-8D00-0F67-6BFA72901BC7}"/>
                </a:ext>
              </a:extLst>
            </p:cNvPr>
            <p:cNvCxnSpPr>
              <a:cxnSpLocks/>
              <a:stCxn id="25" idx="3"/>
              <a:endCxn id="11" idx="1"/>
            </p:cNvCxnSpPr>
            <p:nvPr/>
          </p:nvCxnSpPr>
          <p:spPr>
            <a:xfrm flipV="1">
              <a:off x="3824351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4B9335B-7A33-65FB-3C4B-4AC89EE2289C}"/>
                </a:ext>
              </a:extLst>
            </p:cNvPr>
            <p:cNvCxnSpPr>
              <a:cxnSpLocks/>
              <a:stCxn id="25" idx="3"/>
              <a:endCxn id="12" idx="1"/>
            </p:cNvCxnSpPr>
            <p:nvPr/>
          </p:nvCxnSpPr>
          <p:spPr>
            <a:xfrm>
              <a:off x="3824351" y="3428997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F2A3955-9CCF-015D-6D99-A6BA1EACA742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5822370" y="4012659"/>
              <a:ext cx="547261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66B2A211-93F1-557A-6310-86D4AC74093F}"/>
                </a:ext>
              </a:extLst>
            </p:cNvPr>
            <p:cNvCxnSpPr>
              <a:cxnSpLocks/>
              <a:stCxn id="13" idx="3"/>
              <a:endCxn id="22" idx="1"/>
            </p:cNvCxnSpPr>
            <p:nvPr/>
          </p:nvCxnSpPr>
          <p:spPr>
            <a:xfrm flipV="1">
              <a:off x="7656923" y="3428997"/>
              <a:ext cx="710726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BFAD12A-905B-9D6C-25AD-EF5B90D9FC5D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7656922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5766CC2-5675-72FB-76CA-BE91C25C940F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>
              <a:off x="9654941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323CF5-6C95-8B8B-AB6A-0B1529FFAA2A}"/>
                </a:ext>
              </a:extLst>
            </p:cNvPr>
            <p:cNvSpPr txBox="1"/>
            <p:nvPr/>
          </p:nvSpPr>
          <p:spPr>
            <a:xfrm>
              <a:off x="5040549" y="1955260"/>
              <a:ext cx="2110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/>
                  </a:solidFill>
                </a:rPr>
                <a:t>1, 4, 5, 8</a:t>
              </a:r>
              <a:r>
                <a:rPr lang="ko-KR" altLang="en-US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611923-7470-BFF4-B706-7CA0B604438E}"/>
                </a:ext>
              </a:extLst>
            </p:cNvPr>
            <p:cNvSpPr txBox="1"/>
            <p:nvPr/>
          </p:nvSpPr>
          <p:spPr>
            <a:xfrm>
              <a:off x="5040549" y="4518500"/>
              <a:ext cx="2110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/>
                  </a:solidFill>
                </a:rPr>
                <a:t>2, 3, 6, 7</a:t>
              </a:r>
              <a:r>
                <a:rPr lang="ko-KR" altLang="en-US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7B5D6324-461C-C327-0BC6-BDE3ADDAEF48}"/>
                </a:ext>
              </a:extLst>
            </p:cNvPr>
            <p:cNvSpPr/>
            <p:nvPr/>
          </p:nvSpPr>
          <p:spPr>
            <a:xfrm>
              <a:off x="8012285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 증가할 때</a:t>
              </a: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2210B4BD-D628-4B27-59FF-D13478743653}"/>
                </a:ext>
              </a:extLst>
            </p:cNvPr>
            <p:cNvSpPr/>
            <p:nvPr/>
          </p:nvSpPr>
          <p:spPr>
            <a:xfrm flipH="1">
              <a:off x="684180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 감소할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95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표기법 </a:t>
            </a:r>
            <a:r>
              <a:rPr lang="en-US" altLang="ko-KR" dirty="0"/>
              <a:t>– </a:t>
            </a:r>
            <a:r>
              <a:rPr lang="ko-KR" altLang="en-US" dirty="0"/>
              <a:t>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/>
              <a:t>앞에서 말하는 </a:t>
            </a:r>
            <a:r>
              <a:rPr lang="en-US" altLang="ko-KR" dirty="0"/>
              <a:t>‘</a:t>
            </a:r>
            <a:r>
              <a:rPr lang="ko-KR" altLang="en-US" dirty="0"/>
              <a:t>기준 음정</a:t>
            </a:r>
            <a:r>
              <a:rPr lang="en-US" altLang="ko-KR" dirty="0"/>
              <a:t>’</a:t>
            </a:r>
            <a:r>
              <a:rPr lang="ko-KR" altLang="en-US" dirty="0"/>
              <a:t>이 무엇일까요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장음계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도레미파솔라시도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를 기준으로 잡아봅시다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으뜸음은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이 으뜸음과 다른 음 사이의 음정을 나열하면</a:t>
            </a:r>
            <a:endParaRPr lang="en-US" altLang="ko-KR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04C9B3-BE3C-486F-1EDA-E7129CDBA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16047"/>
              </p:ext>
            </p:extLst>
          </p:nvPr>
        </p:nvGraphicFramePr>
        <p:xfrm>
          <a:off x="1687941" y="3146757"/>
          <a:ext cx="5439748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937">
                  <a:extLst>
                    <a:ext uri="{9D8B030D-6E8A-4147-A177-3AD203B41FA5}">
                      <a16:colId xmlns:a16="http://schemas.microsoft.com/office/drawing/2014/main" val="2614112004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1082239004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711058766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4062281330"/>
                    </a:ext>
                  </a:extLst>
                </a:gridCol>
              </a:tblGrid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기준 음정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음정의 성질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음정의 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반음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85167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410382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786109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204842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61945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183067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977869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502604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높은 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2815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DEB9D08-28EF-F98E-3162-971930711B52}"/>
              </a:ext>
            </a:extLst>
          </p:cNvPr>
          <p:cNvSpPr/>
          <p:nvPr/>
        </p:nvSpPr>
        <p:spPr>
          <a:xfrm>
            <a:off x="3760237" y="3508310"/>
            <a:ext cx="1222310" cy="265596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7CB5D7E-7D15-BABF-B33B-C03975AB51DB}"/>
              </a:ext>
            </a:extLst>
          </p:cNvPr>
          <p:cNvCxnSpPr>
            <a:cxnSpLocks/>
            <a:stCxn id="5" idx="2"/>
            <a:endCxn id="11" idx="1"/>
          </p:cNvCxnSpPr>
          <p:nvPr/>
        </p:nvCxnSpPr>
        <p:spPr>
          <a:xfrm rot="16200000" flipH="1">
            <a:off x="5790619" y="4745050"/>
            <a:ext cx="184665" cy="3023119"/>
          </a:xfrm>
          <a:prstGeom prst="bent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1BEC8A-7F78-6922-58CA-A231CC1BEE5D}"/>
              </a:ext>
            </a:extLst>
          </p:cNvPr>
          <p:cNvSpPr txBox="1"/>
          <p:nvPr/>
        </p:nvSpPr>
        <p:spPr>
          <a:xfrm>
            <a:off x="7394511" y="6164277"/>
            <a:ext cx="135294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기준 음정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B0897-0D59-DBAB-100E-FFE490981E64}"/>
              </a:ext>
            </a:extLst>
          </p:cNvPr>
          <p:cNvSpPr txBox="1"/>
          <p:nvPr/>
        </p:nvSpPr>
        <p:spPr>
          <a:xfrm>
            <a:off x="7497531" y="4076931"/>
            <a:ext cx="4231245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기준 음정과 반음 개수의 관계를 외우세요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그래야 음정 계산이 편합니다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142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표기법 </a:t>
            </a:r>
            <a:r>
              <a:rPr lang="en-US" altLang="ko-KR" dirty="0"/>
              <a:t>– </a:t>
            </a:r>
            <a:r>
              <a:rPr lang="ko-KR" altLang="en-US" dirty="0"/>
              <a:t>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endParaRPr lang="en-US" altLang="ko-KR" dirty="0"/>
          </a:p>
          <a:p>
            <a:pPr lvl="1"/>
            <a:r>
              <a:rPr lang="ko-KR" altLang="en-US" dirty="0"/>
              <a:t>이것은 배음 구조와 관련이 있습니다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뒤에서 협화음 설명할 때 설명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지금은 </a:t>
            </a:r>
            <a:r>
              <a:rPr lang="en-US" altLang="ko-KR" dirty="0">
                <a:solidFill>
                  <a:schemeClr val="accent2"/>
                </a:solidFill>
              </a:rPr>
              <a:t>1, 4, 5, 8</a:t>
            </a:r>
            <a:r>
              <a:rPr lang="ko-KR" altLang="en-US" dirty="0">
                <a:solidFill>
                  <a:schemeClr val="accent2"/>
                </a:solidFill>
              </a:rPr>
              <a:t>도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chemeClr val="accent4"/>
                </a:solidFill>
              </a:rPr>
              <a:t>‘</a:t>
            </a:r>
            <a:r>
              <a:rPr lang="ko-KR" altLang="en-US" dirty="0">
                <a:solidFill>
                  <a:schemeClr val="accent4"/>
                </a:solidFill>
              </a:rPr>
              <a:t>완전</a:t>
            </a:r>
            <a:r>
              <a:rPr lang="en-US" altLang="ko-KR" dirty="0">
                <a:solidFill>
                  <a:schemeClr val="accent4"/>
                </a:solidFill>
              </a:rPr>
              <a:t>’</a:t>
            </a:r>
            <a:r>
              <a:rPr lang="ko-KR" altLang="en-US" dirty="0"/>
              <a:t>이 붙고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2, 3, 6, 7</a:t>
            </a:r>
            <a:r>
              <a:rPr lang="ko-KR" altLang="en-US" dirty="0">
                <a:solidFill>
                  <a:schemeClr val="accent2"/>
                </a:solidFill>
              </a:rPr>
              <a:t>도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chemeClr val="accent4"/>
                </a:solidFill>
              </a:rPr>
              <a:t>‘</a:t>
            </a:r>
            <a:r>
              <a:rPr lang="ko-KR" altLang="en-US" dirty="0">
                <a:solidFill>
                  <a:schemeClr val="accent4"/>
                </a:solidFill>
              </a:rPr>
              <a:t>장</a:t>
            </a:r>
            <a:r>
              <a:rPr lang="en-US" altLang="ko-KR" dirty="0">
                <a:solidFill>
                  <a:schemeClr val="accent4"/>
                </a:solidFill>
              </a:rPr>
              <a:t>’</a:t>
            </a:r>
            <a:r>
              <a:rPr lang="ko-KR" altLang="en-US" dirty="0"/>
              <a:t> 또는 </a:t>
            </a:r>
            <a:r>
              <a:rPr lang="en-US" altLang="ko-KR" dirty="0">
                <a:solidFill>
                  <a:schemeClr val="accent4"/>
                </a:solidFill>
              </a:rPr>
              <a:t>‘</a:t>
            </a:r>
            <a:r>
              <a:rPr lang="ko-KR" altLang="en-US" dirty="0">
                <a:solidFill>
                  <a:schemeClr val="accent4"/>
                </a:solidFill>
              </a:rPr>
              <a:t>단</a:t>
            </a:r>
            <a:r>
              <a:rPr lang="en-US" altLang="ko-KR" dirty="0">
                <a:solidFill>
                  <a:schemeClr val="accent4"/>
                </a:solidFill>
              </a:rPr>
              <a:t>’</a:t>
            </a:r>
            <a:r>
              <a:rPr lang="ko-KR" altLang="en-US" dirty="0"/>
              <a:t>이 붙는다고 기억하세요</a:t>
            </a:r>
            <a:r>
              <a:rPr lang="en-US" altLang="ko-KR" dirty="0"/>
              <a:t>!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C9946-CB03-A0D5-FAAE-94FC0F529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56275"/>
              </p:ext>
            </p:extLst>
          </p:nvPr>
        </p:nvGraphicFramePr>
        <p:xfrm>
          <a:off x="1687941" y="3146757"/>
          <a:ext cx="5439748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937">
                  <a:extLst>
                    <a:ext uri="{9D8B030D-6E8A-4147-A177-3AD203B41FA5}">
                      <a16:colId xmlns:a16="http://schemas.microsoft.com/office/drawing/2014/main" val="2614112004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1082239004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711058766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4062281330"/>
                    </a:ext>
                  </a:extLst>
                </a:gridCol>
              </a:tblGrid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기준 음정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음정의 성질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음정의 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반음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85167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410382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레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786109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미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04842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61945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183067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라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77869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시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502604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높은 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815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C5D073F-026F-38B6-65D6-063ECB891913}"/>
              </a:ext>
            </a:extLst>
          </p:cNvPr>
          <p:cNvSpPr/>
          <p:nvPr/>
        </p:nvSpPr>
        <p:spPr>
          <a:xfrm>
            <a:off x="3760237" y="3508310"/>
            <a:ext cx="1222310" cy="265596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65EFAEA-2ADC-1EDE-4A76-A74780B1FEA9}"/>
              </a:ext>
            </a:extLst>
          </p:cNvPr>
          <p:cNvCxnSpPr>
            <a:cxnSpLocks/>
            <a:stCxn id="9" idx="2"/>
            <a:endCxn id="12" idx="1"/>
          </p:cNvCxnSpPr>
          <p:nvPr/>
        </p:nvCxnSpPr>
        <p:spPr>
          <a:xfrm rot="16200000" flipH="1">
            <a:off x="5790619" y="4745050"/>
            <a:ext cx="184665" cy="3023119"/>
          </a:xfrm>
          <a:prstGeom prst="bent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01C21E-3EE9-0EDE-D915-6DE800D574F5}"/>
              </a:ext>
            </a:extLst>
          </p:cNvPr>
          <p:cNvSpPr txBox="1"/>
          <p:nvPr/>
        </p:nvSpPr>
        <p:spPr>
          <a:xfrm>
            <a:off x="7394511" y="6164277"/>
            <a:ext cx="135294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기준 음정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7BEB9-B36A-4484-5143-5FC83EE5E3AC}"/>
              </a:ext>
            </a:extLst>
          </p:cNvPr>
          <p:cNvSpPr txBox="1"/>
          <p:nvPr/>
        </p:nvSpPr>
        <p:spPr>
          <a:xfrm>
            <a:off x="1143000" y="1750070"/>
            <a:ext cx="669471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어떤 친구들은 </a:t>
            </a:r>
            <a:r>
              <a:rPr lang="ko-KR" altLang="en-US" sz="2800" dirty="0">
                <a:solidFill>
                  <a:schemeClr val="accent4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완전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붙고 어떤 친구들은 </a:t>
            </a:r>
            <a:r>
              <a:rPr lang="ko-KR" altLang="en-US" sz="2800" dirty="0">
                <a:solidFill>
                  <a:schemeClr val="accent4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장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붙네요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무슨 차이가 있나요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C2362-1F9E-0FD8-BA9E-145FB6A9F258}"/>
              </a:ext>
            </a:extLst>
          </p:cNvPr>
          <p:cNvSpPr txBox="1"/>
          <p:nvPr/>
        </p:nvSpPr>
        <p:spPr>
          <a:xfrm>
            <a:off x="7672630" y="3215540"/>
            <a:ext cx="3888182" cy="258532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다음 음정 용어가 존재하면 </a:t>
            </a:r>
            <a:r>
              <a:rPr lang="en-US" altLang="ko-KR" dirty="0"/>
              <a:t>O, </a:t>
            </a:r>
            <a:r>
              <a:rPr lang="ko-KR" altLang="en-US" dirty="0"/>
              <a:t>존재하지 않으면 </a:t>
            </a:r>
            <a:r>
              <a:rPr lang="en-US" altLang="ko-KR" dirty="0"/>
              <a:t>X</a:t>
            </a:r>
            <a:r>
              <a:rPr lang="ko-KR" altLang="en-US" dirty="0"/>
              <a:t>를 고르세요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장</a:t>
            </a:r>
            <a:r>
              <a:rPr lang="en-US" altLang="ko-KR" dirty="0"/>
              <a:t>3</a:t>
            </a:r>
            <a:r>
              <a:rPr lang="ko-KR" altLang="en-US" dirty="0"/>
              <a:t>도</a:t>
            </a:r>
            <a:r>
              <a:rPr lang="en-US" altLang="ko-KR" dirty="0"/>
              <a:t>		</a:t>
            </a:r>
            <a:r>
              <a:rPr lang="en-US" altLang="ko-KR" dirty="0">
                <a:solidFill>
                  <a:schemeClr val="accent1"/>
                </a:solidFill>
              </a:rPr>
              <a:t>[O / X]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장</a:t>
            </a:r>
            <a:r>
              <a:rPr lang="en-US" altLang="ko-KR" dirty="0"/>
              <a:t>8</a:t>
            </a:r>
            <a:r>
              <a:rPr lang="ko-KR" altLang="en-US" dirty="0"/>
              <a:t>도</a:t>
            </a: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1"/>
                </a:solidFill>
              </a:rPr>
              <a:t>[O / X]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완전</a:t>
            </a:r>
            <a:r>
              <a:rPr lang="en-US" altLang="ko-KR" dirty="0"/>
              <a:t>4</a:t>
            </a:r>
            <a:r>
              <a:rPr lang="ko-KR" altLang="en-US" dirty="0"/>
              <a:t>도</a:t>
            </a: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1"/>
                </a:solidFill>
              </a:rPr>
              <a:t>[O / X]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완전</a:t>
            </a:r>
            <a:r>
              <a:rPr lang="en-US" altLang="ko-KR" dirty="0"/>
              <a:t>6</a:t>
            </a:r>
            <a:r>
              <a:rPr lang="ko-KR" altLang="en-US" dirty="0"/>
              <a:t>도</a:t>
            </a: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1"/>
                </a:solidFill>
              </a:rPr>
              <a:t>[O / X]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단</a:t>
            </a:r>
            <a:r>
              <a:rPr lang="en-US" altLang="ko-KR" dirty="0"/>
              <a:t>5</a:t>
            </a:r>
            <a:r>
              <a:rPr lang="ko-KR" altLang="en-US" dirty="0"/>
              <a:t>도</a:t>
            </a:r>
            <a:r>
              <a:rPr lang="en-US" altLang="ko-KR" dirty="0"/>
              <a:t>		</a:t>
            </a:r>
            <a:r>
              <a:rPr lang="en-US" altLang="ko-KR" dirty="0">
                <a:solidFill>
                  <a:schemeClr val="accent1"/>
                </a:solidFill>
              </a:rPr>
              <a:t>[O / X]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단</a:t>
            </a:r>
            <a:r>
              <a:rPr lang="en-US" altLang="ko-KR" dirty="0"/>
              <a:t>6</a:t>
            </a:r>
            <a:r>
              <a:rPr lang="ko-KR" altLang="en-US" dirty="0"/>
              <a:t>도</a:t>
            </a: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1"/>
                </a:solidFill>
              </a:rPr>
              <a:t>[O / X]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937EC-B43D-1C4D-E6E1-D3AF33EDAC18}"/>
              </a:ext>
            </a:extLst>
          </p:cNvPr>
          <p:cNvSpPr txBox="1"/>
          <p:nvPr/>
        </p:nvSpPr>
        <p:spPr>
          <a:xfrm>
            <a:off x="9190653" y="6183219"/>
            <a:ext cx="2696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답은 다음 슬라이드에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692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표기법 </a:t>
            </a:r>
            <a:r>
              <a:rPr lang="en-US" altLang="ko-KR" dirty="0"/>
              <a:t>– </a:t>
            </a:r>
            <a:r>
              <a:rPr lang="ko-KR" altLang="en-US" dirty="0"/>
              <a:t>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endParaRPr lang="en-US" altLang="ko-KR" dirty="0"/>
          </a:p>
          <a:p>
            <a:pPr lvl="1"/>
            <a:r>
              <a:rPr lang="ko-KR" altLang="en-US" dirty="0"/>
              <a:t>이것은 배음 구조와 관련이 있습니다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뒤에서 협화음 설명할 때 설명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지금은 </a:t>
            </a:r>
            <a:r>
              <a:rPr lang="en-US" altLang="ko-KR" dirty="0">
                <a:solidFill>
                  <a:schemeClr val="accent2"/>
                </a:solidFill>
              </a:rPr>
              <a:t>1, 4, 5, 8</a:t>
            </a:r>
            <a:r>
              <a:rPr lang="ko-KR" altLang="en-US" dirty="0">
                <a:solidFill>
                  <a:schemeClr val="accent2"/>
                </a:solidFill>
              </a:rPr>
              <a:t>도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chemeClr val="accent4"/>
                </a:solidFill>
              </a:rPr>
              <a:t>‘</a:t>
            </a:r>
            <a:r>
              <a:rPr lang="ko-KR" altLang="en-US" dirty="0">
                <a:solidFill>
                  <a:schemeClr val="accent4"/>
                </a:solidFill>
              </a:rPr>
              <a:t>완전</a:t>
            </a:r>
            <a:r>
              <a:rPr lang="en-US" altLang="ko-KR" dirty="0">
                <a:solidFill>
                  <a:schemeClr val="accent4"/>
                </a:solidFill>
              </a:rPr>
              <a:t>’</a:t>
            </a:r>
            <a:r>
              <a:rPr lang="ko-KR" altLang="en-US" dirty="0"/>
              <a:t>이 붙고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2, 3, 6, 7</a:t>
            </a:r>
            <a:r>
              <a:rPr lang="ko-KR" altLang="en-US" dirty="0">
                <a:solidFill>
                  <a:schemeClr val="accent2"/>
                </a:solidFill>
              </a:rPr>
              <a:t>도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chemeClr val="accent4"/>
                </a:solidFill>
              </a:rPr>
              <a:t>‘</a:t>
            </a:r>
            <a:r>
              <a:rPr lang="ko-KR" altLang="en-US" dirty="0">
                <a:solidFill>
                  <a:schemeClr val="accent4"/>
                </a:solidFill>
              </a:rPr>
              <a:t>장</a:t>
            </a:r>
            <a:r>
              <a:rPr lang="en-US" altLang="ko-KR" dirty="0">
                <a:solidFill>
                  <a:schemeClr val="accent4"/>
                </a:solidFill>
              </a:rPr>
              <a:t>’</a:t>
            </a:r>
            <a:r>
              <a:rPr lang="ko-KR" altLang="en-US" dirty="0"/>
              <a:t> 또는 </a:t>
            </a:r>
            <a:r>
              <a:rPr lang="en-US" altLang="ko-KR" dirty="0">
                <a:solidFill>
                  <a:schemeClr val="accent4"/>
                </a:solidFill>
              </a:rPr>
              <a:t>‘</a:t>
            </a:r>
            <a:r>
              <a:rPr lang="ko-KR" altLang="en-US" dirty="0">
                <a:solidFill>
                  <a:schemeClr val="accent4"/>
                </a:solidFill>
              </a:rPr>
              <a:t>단</a:t>
            </a:r>
            <a:r>
              <a:rPr lang="en-US" altLang="ko-KR" dirty="0">
                <a:solidFill>
                  <a:schemeClr val="accent4"/>
                </a:solidFill>
              </a:rPr>
              <a:t>’</a:t>
            </a:r>
            <a:r>
              <a:rPr lang="ko-KR" altLang="en-US" dirty="0"/>
              <a:t>이 붙는다고 기억하세요</a:t>
            </a:r>
            <a:r>
              <a:rPr lang="en-US" altLang="ko-KR" dirty="0"/>
              <a:t>!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C9946-CB03-A0D5-FAAE-94FC0F529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805921"/>
              </p:ext>
            </p:extLst>
          </p:nvPr>
        </p:nvGraphicFramePr>
        <p:xfrm>
          <a:off x="1687941" y="3146757"/>
          <a:ext cx="5439748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937">
                  <a:extLst>
                    <a:ext uri="{9D8B030D-6E8A-4147-A177-3AD203B41FA5}">
                      <a16:colId xmlns:a16="http://schemas.microsoft.com/office/drawing/2014/main" val="2614112004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1082239004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711058766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4062281330"/>
                    </a:ext>
                  </a:extLst>
                </a:gridCol>
              </a:tblGrid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기준 음정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음정의 성질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음정의 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반음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85167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410382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레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786109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미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04842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61945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183067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라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77869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시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502604"/>
                  </a:ext>
                </a:extLst>
              </a:tr>
              <a:tr h="28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도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높은 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815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C5D073F-026F-38B6-65D6-063ECB891913}"/>
              </a:ext>
            </a:extLst>
          </p:cNvPr>
          <p:cNvSpPr/>
          <p:nvPr/>
        </p:nvSpPr>
        <p:spPr>
          <a:xfrm>
            <a:off x="3760237" y="3508310"/>
            <a:ext cx="1222310" cy="265596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65EFAEA-2ADC-1EDE-4A76-A74780B1FEA9}"/>
              </a:ext>
            </a:extLst>
          </p:cNvPr>
          <p:cNvCxnSpPr>
            <a:cxnSpLocks/>
            <a:stCxn id="9" idx="2"/>
            <a:endCxn id="12" idx="1"/>
          </p:cNvCxnSpPr>
          <p:nvPr/>
        </p:nvCxnSpPr>
        <p:spPr>
          <a:xfrm rot="16200000" flipH="1">
            <a:off x="5790619" y="4745050"/>
            <a:ext cx="184665" cy="3023119"/>
          </a:xfrm>
          <a:prstGeom prst="bent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01C21E-3EE9-0EDE-D915-6DE800D574F5}"/>
              </a:ext>
            </a:extLst>
          </p:cNvPr>
          <p:cNvSpPr txBox="1"/>
          <p:nvPr/>
        </p:nvSpPr>
        <p:spPr>
          <a:xfrm>
            <a:off x="7394511" y="6164277"/>
            <a:ext cx="135294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기준 음정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7BEB9-B36A-4484-5143-5FC83EE5E3AC}"/>
              </a:ext>
            </a:extLst>
          </p:cNvPr>
          <p:cNvSpPr txBox="1"/>
          <p:nvPr/>
        </p:nvSpPr>
        <p:spPr>
          <a:xfrm>
            <a:off x="1143000" y="1750070"/>
            <a:ext cx="669471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어떤 친구들은 </a:t>
            </a:r>
            <a:r>
              <a:rPr lang="ko-KR" altLang="en-US" sz="2800" dirty="0">
                <a:solidFill>
                  <a:schemeClr val="accent4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완전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붙고 어떤 친구들은 </a:t>
            </a:r>
            <a:r>
              <a:rPr lang="ko-KR" altLang="en-US" sz="2800" dirty="0">
                <a:solidFill>
                  <a:schemeClr val="accent4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장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붙네요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무슨 차이가 있나요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C2362-1F9E-0FD8-BA9E-145FB6A9F258}"/>
              </a:ext>
            </a:extLst>
          </p:cNvPr>
          <p:cNvSpPr txBox="1"/>
          <p:nvPr/>
        </p:nvSpPr>
        <p:spPr>
          <a:xfrm>
            <a:off x="7672630" y="3215540"/>
            <a:ext cx="3888182" cy="258532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다음 음정 용어가 존재하면 </a:t>
            </a:r>
            <a:r>
              <a:rPr lang="en-US" altLang="ko-KR" dirty="0"/>
              <a:t>O, </a:t>
            </a:r>
            <a:r>
              <a:rPr lang="ko-KR" altLang="en-US" dirty="0"/>
              <a:t>존재하지 않으면 </a:t>
            </a:r>
            <a:r>
              <a:rPr lang="en-US" altLang="ko-KR" dirty="0"/>
              <a:t>X</a:t>
            </a:r>
            <a:r>
              <a:rPr lang="ko-KR" altLang="en-US" dirty="0"/>
              <a:t>를 고르세요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장</a:t>
            </a:r>
            <a:r>
              <a:rPr lang="en-US" altLang="ko-KR" dirty="0"/>
              <a:t>3</a:t>
            </a:r>
            <a:r>
              <a:rPr lang="ko-KR" altLang="en-US" dirty="0"/>
              <a:t>도</a:t>
            </a:r>
            <a:r>
              <a:rPr lang="en-US" altLang="ko-KR" dirty="0"/>
              <a:t>		</a:t>
            </a:r>
            <a:r>
              <a:rPr lang="en-US" altLang="ko-KR" dirty="0">
                <a:solidFill>
                  <a:schemeClr val="accent1"/>
                </a:solidFill>
              </a:rPr>
              <a:t>[</a:t>
            </a:r>
            <a:r>
              <a:rPr lang="en-US" altLang="ko-KR" b="1" dirty="0">
                <a:solidFill>
                  <a:schemeClr val="accent4"/>
                </a:solidFill>
              </a:rPr>
              <a:t>O</a:t>
            </a:r>
            <a:r>
              <a:rPr lang="en-US" altLang="ko-KR" dirty="0">
                <a:solidFill>
                  <a:schemeClr val="accent1"/>
                </a:solidFill>
              </a:rPr>
              <a:t> / X]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장</a:t>
            </a:r>
            <a:r>
              <a:rPr lang="en-US" altLang="ko-KR" dirty="0">
                <a:solidFill>
                  <a:schemeClr val="bg2"/>
                </a:solidFill>
              </a:rPr>
              <a:t>8</a:t>
            </a:r>
            <a:r>
              <a:rPr lang="ko-KR" altLang="en-US" dirty="0">
                <a:solidFill>
                  <a:schemeClr val="bg2"/>
                </a:solidFill>
              </a:rPr>
              <a:t>도</a:t>
            </a: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1"/>
                </a:solidFill>
              </a:rPr>
              <a:t>[O / </a:t>
            </a:r>
            <a:r>
              <a:rPr lang="en-US" altLang="ko-KR" b="1" dirty="0">
                <a:solidFill>
                  <a:schemeClr val="accent4"/>
                </a:solidFill>
              </a:rPr>
              <a:t>X</a:t>
            </a:r>
            <a:r>
              <a:rPr lang="en-US" altLang="ko-KR" dirty="0">
                <a:solidFill>
                  <a:schemeClr val="accent1"/>
                </a:solidFill>
              </a:rPr>
              <a:t>]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완전</a:t>
            </a:r>
            <a:r>
              <a:rPr lang="en-US" altLang="ko-KR" dirty="0"/>
              <a:t>4</a:t>
            </a:r>
            <a:r>
              <a:rPr lang="ko-KR" altLang="en-US" dirty="0"/>
              <a:t>도</a:t>
            </a: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1"/>
                </a:solidFill>
              </a:rPr>
              <a:t>[</a:t>
            </a:r>
            <a:r>
              <a:rPr lang="en-US" altLang="ko-KR" b="1" dirty="0">
                <a:solidFill>
                  <a:schemeClr val="accent4"/>
                </a:solidFill>
              </a:rPr>
              <a:t>O</a:t>
            </a:r>
            <a:r>
              <a:rPr lang="en-US" altLang="ko-KR" dirty="0">
                <a:solidFill>
                  <a:schemeClr val="accent1"/>
                </a:solidFill>
              </a:rPr>
              <a:t> / X]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완전</a:t>
            </a:r>
            <a:r>
              <a:rPr lang="en-US" altLang="ko-KR" dirty="0">
                <a:solidFill>
                  <a:schemeClr val="bg2"/>
                </a:solidFill>
              </a:rPr>
              <a:t>6</a:t>
            </a:r>
            <a:r>
              <a:rPr lang="ko-KR" altLang="en-US" dirty="0">
                <a:solidFill>
                  <a:schemeClr val="bg2"/>
                </a:solidFill>
              </a:rPr>
              <a:t>도</a:t>
            </a: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1"/>
                </a:solidFill>
              </a:rPr>
              <a:t>[O / </a:t>
            </a:r>
            <a:r>
              <a:rPr lang="en-US" altLang="ko-KR" b="1" dirty="0">
                <a:solidFill>
                  <a:schemeClr val="accent4"/>
                </a:solidFill>
              </a:rPr>
              <a:t>X</a:t>
            </a:r>
            <a:r>
              <a:rPr lang="en-US" altLang="ko-KR" dirty="0">
                <a:solidFill>
                  <a:schemeClr val="accent1"/>
                </a:solidFill>
              </a:rPr>
              <a:t>]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단</a:t>
            </a:r>
            <a:r>
              <a:rPr lang="en-US" altLang="ko-KR" dirty="0">
                <a:solidFill>
                  <a:schemeClr val="bg2"/>
                </a:solidFill>
              </a:rPr>
              <a:t>5</a:t>
            </a:r>
            <a:r>
              <a:rPr lang="ko-KR" altLang="en-US" dirty="0">
                <a:solidFill>
                  <a:schemeClr val="bg2"/>
                </a:solidFill>
              </a:rPr>
              <a:t>도</a:t>
            </a:r>
            <a:r>
              <a:rPr lang="en-US" altLang="ko-KR" dirty="0">
                <a:solidFill>
                  <a:schemeClr val="bg2"/>
                </a:solidFill>
              </a:rPr>
              <a:t>	</a:t>
            </a: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1"/>
                </a:solidFill>
              </a:rPr>
              <a:t>[O / </a:t>
            </a:r>
            <a:r>
              <a:rPr lang="en-US" altLang="ko-KR" b="1" dirty="0">
                <a:solidFill>
                  <a:schemeClr val="accent4"/>
                </a:solidFill>
              </a:rPr>
              <a:t>X</a:t>
            </a:r>
            <a:r>
              <a:rPr lang="en-US" altLang="ko-KR" dirty="0">
                <a:solidFill>
                  <a:schemeClr val="accent1"/>
                </a:solidFill>
              </a:rPr>
              <a:t>]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단</a:t>
            </a:r>
            <a:r>
              <a:rPr lang="en-US" altLang="ko-KR" dirty="0"/>
              <a:t>6</a:t>
            </a:r>
            <a:r>
              <a:rPr lang="ko-KR" altLang="en-US" dirty="0"/>
              <a:t>도</a:t>
            </a: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1"/>
                </a:solidFill>
              </a:rPr>
              <a:t>[</a:t>
            </a:r>
            <a:r>
              <a:rPr lang="en-US" altLang="ko-KR" b="1" dirty="0">
                <a:solidFill>
                  <a:schemeClr val="accent4"/>
                </a:solidFill>
              </a:rPr>
              <a:t>O</a:t>
            </a:r>
            <a:r>
              <a:rPr lang="en-US" altLang="ko-KR" dirty="0">
                <a:solidFill>
                  <a:schemeClr val="accent1"/>
                </a:solidFill>
              </a:rPr>
              <a:t> / X]</a:t>
            </a:r>
          </a:p>
        </p:txBody>
      </p:sp>
    </p:spTree>
    <p:extLst>
      <p:ext uri="{BB962C8B-B14F-4D97-AF65-F5344CB8AC3E}">
        <p14:creationId xmlns:p14="http://schemas.microsoft.com/office/powerpoint/2010/main" val="322070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562F6-B3FB-F8B6-1769-2ABFE9AC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표기법 </a:t>
            </a:r>
            <a:r>
              <a:rPr lang="en-US" altLang="ko-KR" dirty="0"/>
              <a:t>– </a:t>
            </a:r>
            <a:r>
              <a:rPr lang="ko-KR" altLang="en-US" dirty="0"/>
              <a:t>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7FE02-C4CB-8A9C-ACE7-D35539EF5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endParaRPr lang="en-US" altLang="ko-KR" sz="1400" dirty="0"/>
          </a:p>
          <a:p>
            <a:r>
              <a:rPr lang="ko-KR" altLang="en-US" sz="1800" dirty="0"/>
              <a:t>예를 들어</a:t>
            </a:r>
            <a:r>
              <a:rPr lang="en-US" altLang="ko-KR" sz="1800" dirty="0"/>
              <a:t>, </a:t>
            </a:r>
            <a:r>
              <a:rPr lang="ko-KR" altLang="en-US" sz="1800" dirty="0">
                <a:solidFill>
                  <a:schemeClr val="accent4"/>
                </a:solidFill>
              </a:rPr>
              <a:t>도</a:t>
            </a:r>
            <a:r>
              <a:rPr lang="en-US" altLang="ko-KR" sz="1800" dirty="0">
                <a:solidFill>
                  <a:schemeClr val="accent4"/>
                </a:solidFill>
              </a:rPr>
              <a:t>-</a:t>
            </a:r>
            <a:r>
              <a:rPr lang="ko-KR" altLang="en-US" sz="1800" dirty="0">
                <a:solidFill>
                  <a:schemeClr val="accent4"/>
                </a:solidFill>
              </a:rPr>
              <a:t>미♭</a:t>
            </a:r>
            <a:r>
              <a:rPr lang="ko-KR" altLang="en-US" sz="1800" dirty="0"/>
              <a:t> 사이의 음정은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600" dirty="0"/>
              <a:t>도수로는 </a:t>
            </a:r>
            <a:r>
              <a:rPr lang="en-US" altLang="ko-KR" sz="1600" dirty="0">
                <a:solidFill>
                  <a:schemeClr val="accent2"/>
                </a:solidFill>
              </a:rPr>
              <a:t>3</a:t>
            </a:r>
            <a:r>
              <a:rPr lang="ko-KR" altLang="en-US" sz="1600" dirty="0">
                <a:solidFill>
                  <a:schemeClr val="accent2"/>
                </a:solidFill>
              </a:rPr>
              <a:t>도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도레미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600" dirty="0"/>
              <a:t>그러나 기준이 되는 음정인 </a:t>
            </a:r>
            <a:r>
              <a:rPr lang="ko-KR" altLang="en-US" sz="1600" dirty="0">
                <a:solidFill>
                  <a:schemeClr val="accent4"/>
                </a:solidFill>
              </a:rPr>
              <a:t>도</a:t>
            </a:r>
            <a:r>
              <a:rPr lang="en-US" altLang="ko-KR" sz="1600" dirty="0">
                <a:solidFill>
                  <a:schemeClr val="accent4"/>
                </a:solidFill>
              </a:rPr>
              <a:t>-</a:t>
            </a:r>
            <a:r>
              <a:rPr lang="ko-KR" altLang="en-US" sz="1600" dirty="0">
                <a:solidFill>
                  <a:schemeClr val="accent4"/>
                </a:solidFill>
              </a:rPr>
              <a:t>미</a:t>
            </a:r>
            <a:r>
              <a:rPr lang="ko-KR" altLang="en-US" sz="1600" dirty="0"/>
              <a:t> 음정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장</a:t>
            </a:r>
            <a:r>
              <a:rPr lang="en-US" altLang="ko-KR" sz="1600" dirty="0">
                <a:solidFill>
                  <a:schemeClr val="accent6"/>
                </a:solidFill>
              </a:rPr>
              <a:t>3</a:t>
            </a:r>
            <a:r>
              <a:rPr lang="ko-KR" altLang="en-US" sz="1600" dirty="0">
                <a:solidFill>
                  <a:schemeClr val="accent6"/>
                </a:solidFill>
              </a:rPr>
              <a:t>도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보다 반음 하나만큼 짧은 간격이죠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이때 아래 그림을 참조하면</a:t>
            </a:r>
            <a:r>
              <a:rPr lang="en-US" altLang="ko-KR" sz="1600" dirty="0"/>
              <a:t>, </a:t>
            </a:r>
            <a:r>
              <a:rPr lang="ko-KR" altLang="en-US" sz="1600" dirty="0"/>
              <a:t>장</a:t>
            </a:r>
            <a:r>
              <a:rPr lang="en-US" altLang="ko-KR" sz="1600" dirty="0"/>
              <a:t>3</a:t>
            </a:r>
            <a:r>
              <a:rPr lang="ko-KR" altLang="en-US" sz="1600" dirty="0"/>
              <a:t>도의 왼쪽 한 칸 옆에 있는 </a:t>
            </a:r>
            <a:r>
              <a:rPr lang="ko-KR" altLang="en-US" sz="1600" dirty="0">
                <a:solidFill>
                  <a:schemeClr val="accent2"/>
                </a:solidFill>
              </a:rPr>
              <a:t>단</a:t>
            </a:r>
            <a:r>
              <a:rPr lang="en-US" altLang="ko-KR" sz="1600" dirty="0">
                <a:solidFill>
                  <a:schemeClr val="accent2"/>
                </a:solidFill>
              </a:rPr>
              <a:t>3</a:t>
            </a:r>
            <a:r>
              <a:rPr lang="ko-KR" altLang="en-US" sz="1600" dirty="0">
                <a:solidFill>
                  <a:schemeClr val="accent2"/>
                </a:solidFill>
              </a:rPr>
              <a:t>도</a:t>
            </a:r>
            <a:r>
              <a:rPr lang="ko-KR" altLang="en-US" sz="1600" dirty="0"/>
              <a:t>가 됩니다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D7374-D14D-FEBE-10ED-17452FC49557}"/>
              </a:ext>
            </a:extLst>
          </p:cNvPr>
          <p:cNvSpPr txBox="1"/>
          <p:nvPr/>
        </p:nvSpPr>
        <p:spPr>
          <a:xfrm>
            <a:off x="1143000" y="1750070"/>
            <a:ext cx="599188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그러면 </a:t>
            </a:r>
            <a:r>
              <a:rPr lang="ko-KR" altLang="en-US" sz="280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만약 장음계에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없는 음과의 음정은 어떻게 표현하나요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BE26D3-F0D6-7AB8-E038-E839478DC95F}"/>
              </a:ext>
            </a:extLst>
          </p:cNvPr>
          <p:cNvGrpSpPr/>
          <p:nvPr/>
        </p:nvGrpSpPr>
        <p:grpSpPr>
          <a:xfrm>
            <a:off x="667615" y="3599235"/>
            <a:ext cx="10823639" cy="2932572"/>
            <a:chOff x="684180" y="1955260"/>
            <a:chExt cx="10823639" cy="293257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E846E4B-F921-AC5D-3D70-C216C02F53C7}"/>
                </a:ext>
              </a:extLst>
            </p:cNvPr>
            <p:cNvSpPr/>
            <p:nvPr/>
          </p:nvSpPr>
          <p:spPr>
            <a:xfrm>
              <a:off x="4535078" y="2456227"/>
              <a:ext cx="3121844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완전</a:t>
              </a:r>
              <a:br>
                <a:rPr lang="en-US" altLang="ko-KR" sz="1400" dirty="0"/>
              </a:br>
              <a:r>
                <a:rPr lang="en-US" altLang="ko-KR" sz="1200" dirty="0"/>
                <a:t>(Perfect)</a:t>
              </a:r>
              <a:endParaRPr lang="ko-KR" altLang="en-US" sz="1400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B740532-7B00-E9B2-B7E5-174B2F2EB32D}"/>
                </a:ext>
              </a:extLst>
            </p:cNvPr>
            <p:cNvSpPr/>
            <p:nvPr/>
          </p:nvSpPr>
          <p:spPr>
            <a:xfrm>
              <a:off x="4535078" y="3623551"/>
              <a:ext cx="1287292" cy="7782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단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(Minor)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8CEEF78-9775-56A9-CA34-DAC972D366D9}"/>
                </a:ext>
              </a:extLst>
            </p:cNvPr>
            <p:cNvSpPr/>
            <p:nvPr/>
          </p:nvSpPr>
          <p:spPr>
            <a:xfrm>
              <a:off x="6369631" y="3623551"/>
              <a:ext cx="1287292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장</a:t>
              </a:r>
              <a:br>
                <a:rPr lang="en-US" altLang="ko-KR" sz="1400" dirty="0"/>
              </a:br>
              <a:r>
                <a:rPr lang="en-US" altLang="ko-KR" sz="1200" dirty="0"/>
                <a:t>(Major)</a:t>
              </a:r>
              <a:endParaRPr lang="ko-KR" altLang="en-US" sz="1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4A24B51-B916-510B-B6C6-792367D577E2}"/>
                </a:ext>
              </a:extLst>
            </p:cNvPr>
            <p:cNvSpPr/>
            <p:nvPr/>
          </p:nvSpPr>
          <p:spPr>
            <a:xfrm>
              <a:off x="8367649" y="3039889"/>
              <a:ext cx="1287292" cy="77821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증</a:t>
              </a:r>
              <a:br>
                <a:rPr lang="en-US" altLang="ko-KR" sz="1400" dirty="0"/>
              </a:br>
              <a:r>
                <a:rPr lang="en-US" altLang="ko-KR" sz="1200" dirty="0"/>
                <a:t>(Augmented)</a:t>
              </a:r>
              <a:endParaRPr lang="ko-KR" altLang="en-US" sz="14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5A40FBF-150F-0D36-F060-5DF9B007E7B3}"/>
                </a:ext>
              </a:extLst>
            </p:cNvPr>
            <p:cNvSpPr/>
            <p:nvPr/>
          </p:nvSpPr>
          <p:spPr>
            <a:xfrm>
              <a:off x="10220527" y="3039889"/>
              <a:ext cx="1287292" cy="778216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겹증</a:t>
              </a:r>
              <a:br>
                <a:rPr lang="en-US" altLang="ko-KR" sz="1400" dirty="0"/>
              </a:br>
              <a:r>
                <a:rPr lang="en-US" altLang="ko-KR" sz="1200" dirty="0"/>
                <a:t>(Doubly</a:t>
              </a:r>
              <a:br>
                <a:rPr lang="en-US" altLang="ko-KR" sz="1200" dirty="0"/>
              </a:br>
              <a:r>
                <a:rPr lang="en-US" altLang="ko-KR" sz="1200" dirty="0"/>
                <a:t>augmented)</a:t>
              </a:r>
              <a:endParaRPr lang="ko-KR" altLang="en-US" sz="1400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9FE8BA0-FE4C-B732-F489-B2539F16780B}"/>
                </a:ext>
              </a:extLst>
            </p:cNvPr>
            <p:cNvSpPr/>
            <p:nvPr/>
          </p:nvSpPr>
          <p:spPr>
            <a:xfrm>
              <a:off x="684181" y="3039889"/>
              <a:ext cx="1287292" cy="77821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겹감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(Doubly</a:t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diminished)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CEC783F-95A8-20D1-CDFA-F7A7B0CEEA9F}"/>
                </a:ext>
              </a:extLst>
            </p:cNvPr>
            <p:cNvSpPr/>
            <p:nvPr/>
          </p:nvSpPr>
          <p:spPr>
            <a:xfrm>
              <a:off x="2537059" y="3039889"/>
              <a:ext cx="1287292" cy="77821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감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(Diminished)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6E8FC7A-ED65-0DAF-8793-0AC511CBFE21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1971473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F182873-5BA5-C7CD-8CE6-4888BEBDE131}"/>
                </a:ext>
              </a:extLst>
            </p:cNvPr>
            <p:cNvCxnSpPr>
              <a:cxnSpLocks/>
              <a:stCxn id="14" idx="3"/>
              <a:endCxn id="8" idx="1"/>
            </p:cNvCxnSpPr>
            <p:nvPr/>
          </p:nvCxnSpPr>
          <p:spPr>
            <a:xfrm flipV="1">
              <a:off x="3824351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171715E-8362-882F-5704-A64B571D8AEA}"/>
                </a:ext>
              </a:extLst>
            </p:cNvPr>
            <p:cNvCxnSpPr>
              <a:cxnSpLocks/>
              <a:stCxn id="14" idx="3"/>
              <a:endCxn id="9" idx="1"/>
            </p:cNvCxnSpPr>
            <p:nvPr/>
          </p:nvCxnSpPr>
          <p:spPr>
            <a:xfrm>
              <a:off x="3824351" y="3428997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C92877A-EBB2-7FF3-831A-A91237AAA6B3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5822370" y="4012659"/>
              <a:ext cx="547261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F61981A-E31F-529F-CEC7-F049814456E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7656923" y="3428997"/>
              <a:ext cx="710726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F225B4A-8917-6C6C-12F4-0098EF780EE5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7656922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C6B6001-6BFD-2C5C-50DC-463DD1D9085D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9654941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901DC7-1518-367E-3D79-B4702F0244CB}"/>
                </a:ext>
              </a:extLst>
            </p:cNvPr>
            <p:cNvSpPr txBox="1"/>
            <p:nvPr/>
          </p:nvSpPr>
          <p:spPr>
            <a:xfrm>
              <a:off x="5040549" y="1955260"/>
              <a:ext cx="2110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/>
                  </a:solidFill>
                </a:rPr>
                <a:t>1, 4, 5, 8</a:t>
              </a:r>
              <a:r>
                <a:rPr lang="ko-KR" altLang="en-US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40524C-B7CE-F4AB-B68E-97FD236C4FBA}"/>
                </a:ext>
              </a:extLst>
            </p:cNvPr>
            <p:cNvSpPr txBox="1"/>
            <p:nvPr/>
          </p:nvSpPr>
          <p:spPr>
            <a:xfrm>
              <a:off x="5040549" y="4518500"/>
              <a:ext cx="2110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/>
                  </a:solidFill>
                </a:rPr>
                <a:t>2, 3, 6, 7</a:t>
              </a:r>
              <a:r>
                <a:rPr lang="ko-KR" altLang="en-US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AD43EDD6-6F9C-7C2A-5EA9-160183B2EF98}"/>
                </a:ext>
              </a:extLst>
            </p:cNvPr>
            <p:cNvSpPr/>
            <p:nvPr/>
          </p:nvSpPr>
          <p:spPr>
            <a:xfrm>
              <a:off x="8012285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 증가할 때</a:t>
              </a: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6E3800E7-F911-2CE7-35B8-104084AD19F9}"/>
                </a:ext>
              </a:extLst>
            </p:cNvPr>
            <p:cNvSpPr/>
            <p:nvPr/>
          </p:nvSpPr>
          <p:spPr>
            <a:xfrm flipH="1">
              <a:off x="684180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 감소할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99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62AAF-0F9D-4BC7-B08E-5AED1D36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음계와 계이름 복습 </a:t>
            </a:r>
            <a:r>
              <a:rPr lang="en-US" altLang="ko-KR" dirty="0">
                <a:solidFill>
                  <a:schemeClr val="accent6"/>
                </a:solidFill>
              </a:rPr>
              <a:t>(1</a:t>
            </a:r>
            <a:r>
              <a:rPr lang="ko-KR" altLang="en-US" dirty="0">
                <a:solidFill>
                  <a:schemeClr val="accent6"/>
                </a:solidFill>
              </a:rPr>
              <a:t>주차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8365FCC-222B-B0DC-CDAA-A670350C6C87}"/>
              </a:ext>
            </a:extLst>
          </p:cNvPr>
          <p:cNvSpPr/>
          <p:nvPr/>
        </p:nvSpPr>
        <p:spPr>
          <a:xfrm>
            <a:off x="439880" y="3021608"/>
            <a:ext cx="3084945" cy="2475346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1C105-E2CA-EDEE-8408-35BDB46359D8}"/>
              </a:ext>
            </a:extLst>
          </p:cNvPr>
          <p:cNvSpPr txBox="1"/>
          <p:nvPr/>
        </p:nvSpPr>
        <p:spPr>
          <a:xfrm>
            <a:off x="1224972" y="2708122"/>
            <a:ext cx="151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</a:rPr>
              <a:t>음의 집합 </a:t>
            </a:r>
            <a:r>
              <a:rPr lang="en-US" altLang="ko-KR" sz="2400" b="1" dirty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음계</a:t>
            </a:r>
            <a:r>
              <a:rPr lang="en-US" altLang="ko-KR" sz="2400" b="1" dirty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endParaRPr lang="ko-KR" altLang="en-US" sz="2400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07885-0ADD-B18D-A1DF-8AE943A1D880}"/>
              </a:ext>
            </a:extLst>
          </p:cNvPr>
          <p:cNvSpPr txBox="1"/>
          <p:nvPr/>
        </p:nvSpPr>
        <p:spPr>
          <a:xfrm>
            <a:off x="646545" y="3439521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5CF63-775C-67A4-A914-8C7C08522894}"/>
              </a:ext>
            </a:extLst>
          </p:cNvPr>
          <p:cNvSpPr txBox="1"/>
          <p:nvPr/>
        </p:nvSpPr>
        <p:spPr>
          <a:xfrm>
            <a:off x="2161308" y="4045657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F533C-C451-189A-6BBA-BD9BCA21DADE}"/>
              </a:ext>
            </a:extLst>
          </p:cNvPr>
          <p:cNvSpPr txBox="1"/>
          <p:nvPr/>
        </p:nvSpPr>
        <p:spPr>
          <a:xfrm>
            <a:off x="2754744" y="3380669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2468B1-F65F-1035-3D76-3E2D527BA551}"/>
              </a:ext>
            </a:extLst>
          </p:cNvPr>
          <p:cNvSpPr txBox="1"/>
          <p:nvPr/>
        </p:nvSpPr>
        <p:spPr>
          <a:xfrm>
            <a:off x="1339273" y="4669142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90BFB-D9DF-601E-25B5-0CBC1EBAAE1A}"/>
              </a:ext>
            </a:extLst>
          </p:cNvPr>
          <p:cNvSpPr txBox="1"/>
          <p:nvPr/>
        </p:nvSpPr>
        <p:spPr>
          <a:xfrm>
            <a:off x="928254" y="4104071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0FBB61-1C07-A14F-AFB0-E394629E11CB}"/>
              </a:ext>
            </a:extLst>
          </p:cNvPr>
          <p:cNvSpPr txBox="1"/>
          <p:nvPr/>
        </p:nvSpPr>
        <p:spPr>
          <a:xfrm>
            <a:off x="1614055" y="3591094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1C0E6-7777-BCA1-E17D-68532B03F442}"/>
              </a:ext>
            </a:extLst>
          </p:cNvPr>
          <p:cNvSpPr txBox="1"/>
          <p:nvPr/>
        </p:nvSpPr>
        <p:spPr>
          <a:xfrm>
            <a:off x="2632365" y="4668957"/>
            <a:ext cx="563418" cy="519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D472826-23C1-0817-6884-44A103895F25}"/>
              </a:ext>
            </a:extLst>
          </p:cNvPr>
          <p:cNvSpPr/>
          <p:nvPr/>
        </p:nvSpPr>
        <p:spPr>
          <a:xfrm>
            <a:off x="3696856" y="3114640"/>
            <a:ext cx="1687944" cy="840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</a:t>
            </a:r>
            <a:r>
              <a:rPr lang="ko-KR" altLang="en-US" sz="1200" dirty="0"/>
              <a:t>를 으뜸음으로 </a:t>
            </a:r>
            <a:r>
              <a:rPr lang="en-US" altLang="ko-KR" sz="1200" dirty="0"/>
              <a:t>(</a:t>
            </a:r>
            <a:r>
              <a:rPr lang="ko-KR" altLang="en-US" sz="1200" dirty="0"/>
              <a:t>장음계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FE5FF-F657-41B3-90CC-5A8A3D3FC0AD}"/>
              </a:ext>
            </a:extLst>
          </p:cNvPr>
          <p:cNvSpPr txBox="1"/>
          <p:nvPr/>
        </p:nvSpPr>
        <p:spPr>
          <a:xfrm>
            <a:off x="3575627" y="3954827"/>
            <a:ext cx="180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음높이 순서로 정렬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51298A-67FB-2FE4-C4DC-35A0930E7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50900"/>
              </p:ext>
            </p:extLst>
          </p:nvPr>
        </p:nvGraphicFramePr>
        <p:xfrm>
          <a:off x="5506029" y="2903271"/>
          <a:ext cx="6294584" cy="100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9933">
                  <a:extLst>
                    <a:ext uri="{9D8B030D-6E8A-4147-A177-3AD203B41FA5}">
                      <a16:colId xmlns:a16="http://schemas.microsoft.com/office/drawing/2014/main" val="205560820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4108922853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296883072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1009852516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44446003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68864762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2355620740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1309220004"/>
                    </a:ext>
                  </a:extLst>
                </a:gridCol>
              </a:tblGrid>
              <a:tr h="214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으뜸음 </a:t>
                      </a:r>
                      <a:r>
                        <a:rPr lang="ko-KR" altLang="en-US" sz="1200" dirty="0" err="1"/>
                        <a:t>기준음정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(index)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완전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도</a:t>
                      </a:r>
                      <a:br>
                        <a:rPr lang="en-US" altLang="ko-KR" sz="12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으뜸음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완전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완전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</a:t>
                      </a:r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68443"/>
                  </a:ext>
                </a:extLst>
              </a:tr>
              <a:tr h="214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음이름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(list)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714785"/>
                  </a:ext>
                </a:extLst>
              </a:tr>
              <a:tr h="1860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433840"/>
                  </a:ext>
                </a:extLst>
              </a:tr>
            </a:tbl>
          </a:graphicData>
        </a:graphic>
      </p:graphicFrame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D91F94E-B439-A0F0-0B71-BC77B7BFB93D}"/>
              </a:ext>
            </a:extLst>
          </p:cNvPr>
          <p:cNvSpPr/>
          <p:nvPr/>
        </p:nvSpPr>
        <p:spPr>
          <a:xfrm>
            <a:off x="3692238" y="4565009"/>
            <a:ext cx="1687944" cy="83537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</a:t>
            </a:r>
            <a:r>
              <a:rPr lang="ko-KR" altLang="en-US" sz="1200" dirty="0"/>
              <a:t>를 으뜸음으로 </a:t>
            </a:r>
            <a:r>
              <a:rPr lang="en-US" altLang="ko-KR" sz="1200" dirty="0"/>
              <a:t>(</a:t>
            </a:r>
            <a:r>
              <a:rPr lang="ko-KR" altLang="en-US" sz="1200" dirty="0"/>
              <a:t>자연 </a:t>
            </a:r>
            <a:r>
              <a:rPr lang="ko-KR" altLang="en-US" sz="1200" dirty="0" err="1"/>
              <a:t>단음계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17E4B25-1E24-C169-908D-861DA7FE9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263145"/>
              </p:ext>
            </p:extLst>
          </p:nvPr>
        </p:nvGraphicFramePr>
        <p:xfrm>
          <a:off x="5538354" y="4652617"/>
          <a:ext cx="6294584" cy="1005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99933">
                  <a:extLst>
                    <a:ext uri="{9D8B030D-6E8A-4147-A177-3AD203B41FA5}">
                      <a16:colId xmlns:a16="http://schemas.microsoft.com/office/drawing/2014/main" val="205560820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4108922853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296883072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1009852516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44446003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688647627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2355620740"/>
                    </a:ext>
                  </a:extLst>
                </a:gridCol>
                <a:gridCol w="742093">
                  <a:extLst>
                    <a:ext uri="{9D8B030D-6E8A-4147-A177-3AD203B41FA5}">
                      <a16:colId xmlns:a16="http://schemas.microsoft.com/office/drawing/2014/main" val="1309220004"/>
                    </a:ext>
                  </a:extLst>
                </a:gridCol>
              </a:tblGrid>
              <a:tr h="3791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으뜸음 기준 음정 </a:t>
                      </a:r>
                      <a:r>
                        <a:rPr lang="en-US" altLang="ko-KR" sz="1200" dirty="0"/>
                        <a:t>(index)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완전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도</a:t>
                      </a:r>
                      <a:br>
                        <a:rPr lang="en-US" altLang="ko-KR" sz="18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으뜸음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solidFill>
                            <a:schemeClr val="accent5"/>
                          </a:solidFill>
                        </a:rPr>
                        <a:t>?</a:t>
                      </a:r>
                      <a:endParaRPr lang="ko-KR" alt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단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완전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accent5"/>
                          </a:solidFill>
                        </a:rPr>
                        <a:t>?</a:t>
                      </a:r>
                      <a:endParaRPr lang="ko-KR" alt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단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solidFill>
                            <a:schemeClr val="accent5"/>
                          </a:solidFill>
                        </a:rPr>
                        <a:t>?</a:t>
                      </a:r>
                      <a:endParaRPr lang="ko-KR" alt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792156"/>
                  </a:ext>
                </a:extLst>
              </a:tr>
              <a:tr h="2274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음이름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(list)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433840"/>
                  </a:ext>
                </a:extLst>
              </a:tr>
              <a:tr h="2274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계이름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050283"/>
                  </a:ext>
                </a:extLst>
              </a:tr>
            </a:tbl>
          </a:graphicData>
        </a:graphic>
      </p:graphicFrame>
      <p:sp>
        <p:nvSpPr>
          <p:cNvPr id="25" name="화살표: 위쪽/아래쪽 24">
            <a:extLst>
              <a:ext uri="{FF2B5EF4-FFF2-40B4-BE49-F238E27FC236}">
                <a16:creationId xmlns:a16="http://schemas.microsoft.com/office/drawing/2014/main" id="{0C9F7D05-6A94-5C0A-2661-657E0C36C8BD}"/>
              </a:ext>
            </a:extLst>
          </p:cNvPr>
          <p:cNvSpPr/>
          <p:nvPr/>
        </p:nvSpPr>
        <p:spPr>
          <a:xfrm>
            <a:off x="6518565" y="3916716"/>
            <a:ext cx="360218" cy="634134"/>
          </a:xfrm>
          <a:prstGeom prst="upDownArrow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4775D2-FFBA-9190-9F51-1F609B5B3D3B}"/>
              </a:ext>
            </a:extLst>
          </p:cNvPr>
          <p:cNvSpPr txBox="1"/>
          <p:nvPr/>
        </p:nvSpPr>
        <p:spPr>
          <a:xfrm>
            <a:off x="6807201" y="4074615"/>
            <a:ext cx="461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3"/>
                </a:solidFill>
              </a:rPr>
              <a:t>둘은 같은 음계이다</a:t>
            </a:r>
            <a:r>
              <a:rPr lang="en-US" altLang="ko-KR" b="1" dirty="0">
                <a:solidFill>
                  <a:schemeClr val="accent3"/>
                </a:solidFill>
              </a:rPr>
              <a:t>!! </a:t>
            </a:r>
            <a:r>
              <a:rPr lang="ko-KR" altLang="en-US" dirty="0">
                <a:solidFill>
                  <a:schemeClr val="accent6"/>
                </a:solidFill>
              </a:rPr>
              <a:t>선법이 다를 뿐</a:t>
            </a:r>
            <a:r>
              <a:rPr lang="en-US" altLang="ko-KR" dirty="0">
                <a:solidFill>
                  <a:schemeClr val="accent6"/>
                </a:solidFill>
              </a:rPr>
              <a:t>...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30F97-B5A1-F51C-865D-C91265127CB2}"/>
              </a:ext>
            </a:extLst>
          </p:cNvPr>
          <p:cNvSpPr txBox="1"/>
          <p:nvPr/>
        </p:nvSpPr>
        <p:spPr>
          <a:xfrm>
            <a:off x="6843005" y="5940298"/>
            <a:ext cx="4175516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퀴즈</a:t>
            </a:r>
            <a:r>
              <a:rPr lang="en-US" altLang="ko-KR" sz="24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 </a:t>
            </a:r>
            <a:r>
              <a:rPr lang="ko-KR" altLang="en-US" sz="24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위의 </a:t>
            </a:r>
            <a:r>
              <a:rPr lang="en-US" altLang="ko-KR" sz="2400" b="1" dirty="0">
                <a:solidFill>
                  <a:schemeClr val="accent1"/>
                </a:solidFill>
              </a:rPr>
              <a:t>?</a:t>
            </a:r>
            <a:r>
              <a:rPr lang="en-US" altLang="ko-KR" sz="24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부분에 들어갈 음정을 채워보세요</a:t>
            </a:r>
            <a:r>
              <a:rPr lang="en-US" altLang="ko-KR" sz="24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02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BCF37-F919-9B80-78B3-502465AF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지금까지 작곡 도구를 배웠는데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15401-7638-79B3-5FED-49070AE9C161}"/>
              </a:ext>
            </a:extLst>
          </p:cNvPr>
          <p:cNvSpPr txBox="1"/>
          <p:nvPr/>
        </p:nvSpPr>
        <p:spPr>
          <a:xfrm>
            <a:off x="5326846" y="2780524"/>
            <a:ext cx="5691674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오선지에 음표를 입력하는 방법은 알겠어요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그런데 빈 오선지에 어떤 음표를 채워야 할지 모르겠어요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...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ADC7B-6653-7846-99D3-BAA8CB4EE660}"/>
              </a:ext>
            </a:extLst>
          </p:cNvPr>
          <p:cNvSpPr txBox="1"/>
          <p:nvPr/>
        </p:nvSpPr>
        <p:spPr>
          <a:xfrm>
            <a:off x="5326846" y="4229984"/>
            <a:ext cx="5691674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아무 음이나 넣는다고 음악처럼 들리는 건 아니잖아요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</a:p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저는 음악다운 음악을 만들어 보고 싶어요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pic>
        <p:nvPicPr>
          <p:cNvPr id="8" name="그래픽 7" descr="악보 표기법 단색으로 채워진">
            <a:extLst>
              <a:ext uri="{FF2B5EF4-FFF2-40B4-BE49-F238E27FC236}">
                <a16:creationId xmlns:a16="http://schemas.microsoft.com/office/drawing/2014/main" id="{178F324E-E645-9D9C-D87B-541E7BE2C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0" y="1965960"/>
            <a:ext cx="3946848" cy="39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562F6-B3FB-F8B6-1769-2ABFE9AC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표기법 </a:t>
            </a:r>
            <a:r>
              <a:rPr lang="en-US" altLang="ko-KR" dirty="0"/>
              <a:t>– </a:t>
            </a:r>
            <a:r>
              <a:rPr lang="ko-KR" altLang="en-US" dirty="0"/>
              <a:t>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7FE02-C4CB-8A9C-ACE7-D35539EF5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장</a:t>
            </a:r>
            <a:r>
              <a:rPr lang="en-US" altLang="ko-KR" sz="1600" dirty="0">
                <a:solidFill>
                  <a:schemeClr val="accent4"/>
                </a:solidFill>
              </a:rPr>
              <a:t>3</a:t>
            </a:r>
            <a:r>
              <a:rPr lang="ko-KR" altLang="en-US" sz="1600" dirty="0">
                <a:solidFill>
                  <a:schemeClr val="accent4"/>
                </a:solidFill>
              </a:rPr>
              <a:t>도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</a:rPr>
              <a:t>4</a:t>
            </a:r>
            <a:r>
              <a:rPr lang="ko-KR" altLang="en-US" sz="1600" dirty="0">
                <a:solidFill>
                  <a:schemeClr val="accent6"/>
                </a:solidFill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에서 반음 하나만큼 가까운 차이의 음정은 </a:t>
            </a:r>
            <a:r>
              <a:rPr lang="ko-KR" altLang="en-US" sz="1600" dirty="0">
                <a:solidFill>
                  <a:schemeClr val="accent2"/>
                </a:solidFill>
              </a:rPr>
              <a:t>단</a:t>
            </a:r>
            <a:r>
              <a:rPr lang="en-US" altLang="ko-KR" sz="1600" dirty="0">
                <a:solidFill>
                  <a:schemeClr val="accent2"/>
                </a:solidFill>
              </a:rPr>
              <a:t>3</a:t>
            </a:r>
            <a:r>
              <a:rPr lang="ko-KR" altLang="en-US" sz="1600" dirty="0">
                <a:solidFill>
                  <a:schemeClr val="accent2"/>
                </a:solidFill>
              </a:rPr>
              <a:t>도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</a:rPr>
              <a:t>3</a:t>
            </a:r>
            <a:r>
              <a:rPr lang="ko-KR" altLang="en-US" sz="1600" dirty="0">
                <a:solidFill>
                  <a:schemeClr val="accent6"/>
                </a:solidFill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</a:rPr>
              <a:t>)	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>
                <a:solidFill>
                  <a:schemeClr val="accent2"/>
                </a:solidFill>
              </a:rPr>
              <a:t>도</a:t>
            </a:r>
            <a:r>
              <a:rPr lang="en-US" altLang="ko-KR" sz="1600" dirty="0">
                <a:solidFill>
                  <a:schemeClr val="accent2"/>
                </a:solidFill>
              </a:rPr>
              <a:t>-</a:t>
            </a:r>
            <a:r>
              <a:rPr lang="ko-KR" altLang="en-US" sz="1600" dirty="0">
                <a:solidFill>
                  <a:schemeClr val="accent2"/>
                </a:solidFill>
              </a:rPr>
              <a:t>미♭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라</a:t>
            </a:r>
            <a:r>
              <a:rPr lang="en-US" altLang="ko-KR" sz="1600" dirty="0">
                <a:solidFill>
                  <a:schemeClr val="accent2"/>
                </a:solidFill>
              </a:rPr>
              <a:t>-</a:t>
            </a:r>
            <a:r>
              <a:rPr lang="ko-KR" altLang="en-US" sz="1600" dirty="0">
                <a:solidFill>
                  <a:schemeClr val="accent2"/>
                </a:solidFill>
              </a:rPr>
              <a:t>도</a:t>
            </a:r>
            <a:endParaRPr lang="en-US" altLang="ko-KR" sz="1600" dirty="0"/>
          </a:p>
          <a:p>
            <a:r>
              <a:rPr lang="ko-KR" altLang="en-US" sz="1600" dirty="0">
                <a:solidFill>
                  <a:schemeClr val="accent4"/>
                </a:solidFill>
              </a:rPr>
              <a:t>장</a:t>
            </a:r>
            <a:r>
              <a:rPr lang="en-US" altLang="ko-KR" sz="1600" dirty="0">
                <a:solidFill>
                  <a:schemeClr val="accent4"/>
                </a:solidFill>
              </a:rPr>
              <a:t>3</a:t>
            </a:r>
            <a:r>
              <a:rPr lang="ko-KR" altLang="en-US" sz="1600" dirty="0">
                <a:solidFill>
                  <a:schemeClr val="accent4"/>
                </a:solidFill>
              </a:rPr>
              <a:t>도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</a:rPr>
              <a:t>4</a:t>
            </a:r>
            <a:r>
              <a:rPr lang="ko-KR" altLang="en-US" sz="1600" dirty="0">
                <a:solidFill>
                  <a:schemeClr val="accent6"/>
                </a:solidFill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에서 반음 하나만큼 먼 차이의 음정은 </a:t>
            </a:r>
            <a:r>
              <a:rPr lang="ko-KR" altLang="en-US" sz="1600" dirty="0">
                <a:solidFill>
                  <a:schemeClr val="accent2"/>
                </a:solidFill>
              </a:rPr>
              <a:t>증</a:t>
            </a:r>
            <a:r>
              <a:rPr lang="en-US" altLang="ko-KR" sz="1600" dirty="0">
                <a:solidFill>
                  <a:schemeClr val="accent2"/>
                </a:solidFill>
              </a:rPr>
              <a:t>3</a:t>
            </a:r>
            <a:r>
              <a:rPr lang="ko-KR" altLang="en-US" sz="1600" dirty="0">
                <a:solidFill>
                  <a:schemeClr val="accent2"/>
                </a:solidFill>
              </a:rPr>
              <a:t>도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</a:rPr>
              <a:t>5</a:t>
            </a:r>
            <a:r>
              <a:rPr lang="ko-KR" altLang="en-US" sz="1600" dirty="0">
                <a:solidFill>
                  <a:schemeClr val="accent6"/>
                </a:solidFill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</a:rPr>
              <a:t>)		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>
                <a:solidFill>
                  <a:schemeClr val="accent2"/>
                </a:solidFill>
              </a:rPr>
              <a:t>도</a:t>
            </a:r>
            <a:r>
              <a:rPr lang="en-US" altLang="ko-KR" sz="1600" dirty="0">
                <a:solidFill>
                  <a:schemeClr val="accent2"/>
                </a:solidFill>
              </a:rPr>
              <a:t>-</a:t>
            </a:r>
            <a:r>
              <a:rPr lang="ko-KR" altLang="en-US" sz="1600" dirty="0">
                <a:solidFill>
                  <a:schemeClr val="accent2"/>
                </a:solidFill>
              </a:rPr>
              <a:t>미</a:t>
            </a:r>
            <a:r>
              <a:rPr lang="en-US" altLang="ko-KR" sz="1600" dirty="0">
                <a:solidFill>
                  <a:schemeClr val="accent2"/>
                </a:solidFill>
              </a:rPr>
              <a:t>#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파</a:t>
            </a:r>
            <a:r>
              <a:rPr lang="en-US" altLang="ko-KR" sz="1600" dirty="0">
                <a:solidFill>
                  <a:schemeClr val="accent2"/>
                </a:solidFill>
              </a:rPr>
              <a:t>-</a:t>
            </a:r>
            <a:r>
              <a:rPr lang="ko-KR" altLang="en-US" sz="1600" dirty="0">
                <a:solidFill>
                  <a:schemeClr val="accent2"/>
                </a:solidFill>
              </a:rPr>
              <a:t>라</a:t>
            </a:r>
            <a:r>
              <a:rPr lang="en-US" altLang="ko-KR" sz="1600" dirty="0">
                <a:solidFill>
                  <a:schemeClr val="accent2"/>
                </a:solidFill>
              </a:rPr>
              <a:t>#</a:t>
            </a:r>
          </a:p>
          <a:p>
            <a:r>
              <a:rPr lang="ko-KR" altLang="en-US" sz="1600" dirty="0">
                <a:solidFill>
                  <a:schemeClr val="accent4"/>
                </a:solidFill>
              </a:rPr>
              <a:t>완전</a:t>
            </a:r>
            <a:r>
              <a:rPr lang="en-US" altLang="ko-KR" sz="1600" dirty="0">
                <a:solidFill>
                  <a:schemeClr val="accent4"/>
                </a:solidFill>
              </a:rPr>
              <a:t>4</a:t>
            </a:r>
            <a:r>
              <a:rPr lang="ko-KR" altLang="en-US" sz="1600" dirty="0">
                <a:solidFill>
                  <a:schemeClr val="accent4"/>
                </a:solidFill>
              </a:rPr>
              <a:t>도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</a:rPr>
              <a:t>5</a:t>
            </a:r>
            <a:r>
              <a:rPr lang="ko-KR" altLang="en-US" sz="1600" dirty="0">
                <a:solidFill>
                  <a:schemeClr val="accent6"/>
                </a:solidFill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에서 반음 하나만큼 가까운 차이의</a:t>
            </a:r>
            <a:r>
              <a:rPr lang="en-US" altLang="ko-KR" sz="1600" dirty="0"/>
              <a:t> </a:t>
            </a:r>
            <a:r>
              <a:rPr lang="ko-KR" altLang="en-US" sz="1600" dirty="0"/>
              <a:t>음정은 </a:t>
            </a:r>
            <a:r>
              <a:rPr lang="ko-KR" altLang="en-US" sz="1600" dirty="0">
                <a:solidFill>
                  <a:schemeClr val="accent2"/>
                </a:solidFill>
              </a:rPr>
              <a:t>감</a:t>
            </a:r>
            <a:r>
              <a:rPr lang="en-US" altLang="ko-KR" sz="1600" dirty="0">
                <a:solidFill>
                  <a:schemeClr val="accent2"/>
                </a:solidFill>
              </a:rPr>
              <a:t>4</a:t>
            </a:r>
            <a:r>
              <a:rPr lang="ko-KR" altLang="en-US" sz="1600" dirty="0">
                <a:solidFill>
                  <a:schemeClr val="accent2"/>
                </a:solidFill>
              </a:rPr>
              <a:t>도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</a:rPr>
              <a:t>4</a:t>
            </a:r>
            <a:r>
              <a:rPr lang="ko-KR" altLang="en-US" sz="1600" dirty="0">
                <a:solidFill>
                  <a:schemeClr val="accent6"/>
                </a:solidFill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en-US" altLang="ko-KR" sz="16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	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>
                <a:solidFill>
                  <a:schemeClr val="accent2"/>
                </a:solidFill>
              </a:rPr>
              <a:t>도</a:t>
            </a:r>
            <a:r>
              <a:rPr lang="en-US" altLang="ko-KR" sz="1600" dirty="0">
                <a:solidFill>
                  <a:schemeClr val="accent2"/>
                </a:solidFill>
              </a:rPr>
              <a:t>-</a:t>
            </a:r>
            <a:r>
              <a:rPr lang="ko-KR" altLang="en-US" sz="1600" dirty="0">
                <a:solidFill>
                  <a:schemeClr val="accent2"/>
                </a:solidFill>
              </a:rPr>
              <a:t>파♭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라</a:t>
            </a:r>
            <a:r>
              <a:rPr lang="en-US" altLang="ko-KR" sz="1600" dirty="0">
                <a:solidFill>
                  <a:schemeClr val="accent2"/>
                </a:solidFill>
              </a:rPr>
              <a:t>-</a:t>
            </a:r>
            <a:r>
              <a:rPr lang="ko-KR" altLang="en-US" sz="1600" dirty="0">
                <a:solidFill>
                  <a:schemeClr val="accent2"/>
                </a:solidFill>
              </a:rPr>
              <a:t>레♭</a:t>
            </a:r>
            <a:endParaRPr lang="en-US" altLang="ko-KR" sz="1600" dirty="0">
              <a:solidFill>
                <a:schemeClr val="accent2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완전</a:t>
            </a:r>
            <a:r>
              <a:rPr lang="en-US" altLang="ko-KR" sz="1600" dirty="0">
                <a:solidFill>
                  <a:schemeClr val="accent4"/>
                </a:solidFill>
              </a:rPr>
              <a:t>4</a:t>
            </a:r>
            <a:r>
              <a:rPr lang="ko-KR" altLang="en-US" sz="1600" dirty="0">
                <a:solidFill>
                  <a:schemeClr val="accent4"/>
                </a:solidFill>
              </a:rPr>
              <a:t>도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</a:rPr>
              <a:t>5</a:t>
            </a:r>
            <a:r>
              <a:rPr lang="ko-KR" altLang="en-US" sz="1600" dirty="0">
                <a:solidFill>
                  <a:schemeClr val="accent6"/>
                </a:solidFill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에서 반음 하나만큼 먼 차이의 음정은 </a:t>
            </a:r>
            <a:r>
              <a:rPr lang="ko-KR" altLang="en-US" sz="1600" dirty="0">
                <a:solidFill>
                  <a:schemeClr val="accent2"/>
                </a:solidFill>
              </a:rPr>
              <a:t>증</a:t>
            </a:r>
            <a:r>
              <a:rPr lang="en-US" altLang="ko-KR" sz="1600" dirty="0">
                <a:solidFill>
                  <a:schemeClr val="accent2"/>
                </a:solidFill>
              </a:rPr>
              <a:t>4</a:t>
            </a:r>
            <a:r>
              <a:rPr lang="ko-KR" altLang="en-US" sz="1600" dirty="0">
                <a:solidFill>
                  <a:schemeClr val="accent2"/>
                </a:solidFill>
              </a:rPr>
              <a:t>도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</a:rPr>
              <a:t>6</a:t>
            </a:r>
            <a:r>
              <a:rPr lang="ko-KR" altLang="en-US" sz="1600" dirty="0">
                <a:solidFill>
                  <a:schemeClr val="accent6"/>
                </a:solidFill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</a:rPr>
              <a:t>)	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>
                <a:solidFill>
                  <a:schemeClr val="accent2"/>
                </a:solidFill>
              </a:rPr>
              <a:t>도</a:t>
            </a:r>
            <a:r>
              <a:rPr lang="en-US" altLang="ko-KR" sz="1600" dirty="0">
                <a:solidFill>
                  <a:schemeClr val="accent2"/>
                </a:solidFill>
              </a:rPr>
              <a:t>-</a:t>
            </a:r>
            <a:r>
              <a:rPr lang="ko-KR" altLang="en-US" sz="1600" dirty="0">
                <a:solidFill>
                  <a:schemeClr val="accent2"/>
                </a:solidFill>
              </a:rPr>
              <a:t>파</a:t>
            </a:r>
            <a:r>
              <a:rPr lang="en-US" altLang="ko-KR" sz="1600" dirty="0">
                <a:solidFill>
                  <a:schemeClr val="accent2"/>
                </a:solidFill>
              </a:rPr>
              <a:t>#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파</a:t>
            </a:r>
            <a:r>
              <a:rPr lang="en-US" altLang="ko-KR" sz="1600" dirty="0">
                <a:solidFill>
                  <a:schemeClr val="accent2"/>
                </a:solidFill>
              </a:rPr>
              <a:t>-</a:t>
            </a:r>
            <a:r>
              <a:rPr lang="ko-KR" altLang="en-US" sz="1600" dirty="0">
                <a:solidFill>
                  <a:schemeClr val="accent2"/>
                </a:solidFill>
              </a:rPr>
              <a:t>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BE26D3-F0D6-7AB8-E038-E839478DC95F}"/>
              </a:ext>
            </a:extLst>
          </p:cNvPr>
          <p:cNvGrpSpPr/>
          <p:nvPr/>
        </p:nvGrpSpPr>
        <p:grpSpPr>
          <a:xfrm>
            <a:off x="667615" y="3599235"/>
            <a:ext cx="10823639" cy="2932572"/>
            <a:chOff x="684180" y="1955260"/>
            <a:chExt cx="10823639" cy="293257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E846E4B-F921-AC5D-3D70-C216C02F53C7}"/>
                </a:ext>
              </a:extLst>
            </p:cNvPr>
            <p:cNvSpPr/>
            <p:nvPr/>
          </p:nvSpPr>
          <p:spPr>
            <a:xfrm>
              <a:off x="4535078" y="2456227"/>
              <a:ext cx="3121844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완전</a:t>
              </a:r>
              <a:br>
                <a:rPr lang="en-US" altLang="ko-KR" sz="1400" dirty="0"/>
              </a:br>
              <a:r>
                <a:rPr lang="en-US" altLang="ko-KR" sz="1200" dirty="0"/>
                <a:t>(Perfect)</a:t>
              </a:r>
              <a:endParaRPr lang="ko-KR" altLang="en-US" sz="1400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B740532-7B00-E9B2-B7E5-174B2F2EB32D}"/>
                </a:ext>
              </a:extLst>
            </p:cNvPr>
            <p:cNvSpPr/>
            <p:nvPr/>
          </p:nvSpPr>
          <p:spPr>
            <a:xfrm>
              <a:off x="4535078" y="3623551"/>
              <a:ext cx="1287292" cy="7782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단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(Minor)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8CEEF78-9775-56A9-CA34-DAC972D366D9}"/>
                </a:ext>
              </a:extLst>
            </p:cNvPr>
            <p:cNvSpPr/>
            <p:nvPr/>
          </p:nvSpPr>
          <p:spPr>
            <a:xfrm>
              <a:off x="6369631" y="3623551"/>
              <a:ext cx="1287292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장</a:t>
              </a:r>
              <a:br>
                <a:rPr lang="en-US" altLang="ko-KR" sz="1400" dirty="0"/>
              </a:br>
              <a:r>
                <a:rPr lang="en-US" altLang="ko-KR" sz="1200" dirty="0"/>
                <a:t>(Major)</a:t>
              </a:r>
              <a:endParaRPr lang="ko-KR" altLang="en-US" sz="1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4A24B51-B916-510B-B6C6-792367D577E2}"/>
                </a:ext>
              </a:extLst>
            </p:cNvPr>
            <p:cNvSpPr/>
            <p:nvPr/>
          </p:nvSpPr>
          <p:spPr>
            <a:xfrm>
              <a:off x="8367649" y="3039889"/>
              <a:ext cx="1287292" cy="77821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증</a:t>
              </a:r>
              <a:br>
                <a:rPr lang="en-US" altLang="ko-KR" sz="1400" dirty="0"/>
              </a:br>
              <a:r>
                <a:rPr lang="en-US" altLang="ko-KR" sz="1200" dirty="0"/>
                <a:t>(Augmented)</a:t>
              </a:r>
              <a:endParaRPr lang="ko-KR" altLang="en-US" sz="14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5A40FBF-150F-0D36-F060-5DF9B007E7B3}"/>
                </a:ext>
              </a:extLst>
            </p:cNvPr>
            <p:cNvSpPr/>
            <p:nvPr/>
          </p:nvSpPr>
          <p:spPr>
            <a:xfrm>
              <a:off x="10220527" y="3039889"/>
              <a:ext cx="1287292" cy="778216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겹증</a:t>
              </a:r>
              <a:br>
                <a:rPr lang="en-US" altLang="ko-KR" sz="1400" dirty="0"/>
              </a:br>
              <a:r>
                <a:rPr lang="en-US" altLang="ko-KR" sz="1200" dirty="0"/>
                <a:t>(Doubly</a:t>
              </a:r>
              <a:br>
                <a:rPr lang="en-US" altLang="ko-KR" sz="1200" dirty="0"/>
              </a:br>
              <a:r>
                <a:rPr lang="en-US" altLang="ko-KR" sz="1200" dirty="0"/>
                <a:t>augmented)</a:t>
              </a:r>
              <a:endParaRPr lang="ko-KR" altLang="en-US" sz="1400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9FE8BA0-FE4C-B732-F489-B2539F16780B}"/>
                </a:ext>
              </a:extLst>
            </p:cNvPr>
            <p:cNvSpPr/>
            <p:nvPr/>
          </p:nvSpPr>
          <p:spPr>
            <a:xfrm>
              <a:off x="684181" y="3039889"/>
              <a:ext cx="1287292" cy="77821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겹감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(Doubly</a:t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diminished)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CEC783F-95A8-20D1-CDFA-F7A7B0CEEA9F}"/>
                </a:ext>
              </a:extLst>
            </p:cNvPr>
            <p:cNvSpPr/>
            <p:nvPr/>
          </p:nvSpPr>
          <p:spPr>
            <a:xfrm>
              <a:off x="2537059" y="3039889"/>
              <a:ext cx="1287292" cy="77821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감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(Diminished)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6E8FC7A-ED65-0DAF-8793-0AC511CBFE21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1971473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F182873-5BA5-C7CD-8CE6-4888BEBDE131}"/>
                </a:ext>
              </a:extLst>
            </p:cNvPr>
            <p:cNvCxnSpPr>
              <a:cxnSpLocks/>
              <a:stCxn id="14" idx="3"/>
              <a:endCxn id="8" idx="1"/>
            </p:cNvCxnSpPr>
            <p:nvPr/>
          </p:nvCxnSpPr>
          <p:spPr>
            <a:xfrm flipV="1">
              <a:off x="3824351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171715E-8362-882F-5704-A64B571D8AEA}"/>
                </a:ext>
              </a:extLst>
            </p:cNvPr>
            <p:cNvCxnSpPr>
              <a:cxnSpLocks/>
              <a:stCxn id="14" idx="3"/>
              <a:endCxn id="9" idx="1"/>
            </p:cNvCxnSpPr>
            <p:nvPr/>
          </p:nvCxnSpPr>
          <p:spPr>
            <a:xfrm>
              <a:off x="3824351" y="3428997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C92877A-EBB2-7FF3-831A-A91237AAA6B3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5822370" y="4012659"/>
              <a:ext cx="547261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F61981A-E31F-529F-CEC7-F049814456E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7656923" y="3428997"/>
              <a:ext cx="710726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F225B4A-8917-6C6C-12F4-0098EF780EE5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7656922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C6B6001-6BFD-2C5C-50DC-463DD1D9085D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9654941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901DC7-1518-367E-3D79-B4702F0244CB}"/>
                </a:ext>
              </a:extLst>
            </p:cNvPr>
            <p:cNvSpPr txBox="1"/>
            <p:nvPr/>
          </p:nvSpPr>
          <p:spPr>
            <a:xfrm>
              <a:off x="5040549" y="1955260"/>
              <a:ext cx="2110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/>
                  </a:solidFill>
                </a:rPr>
                <a:t>1, 4, 5, 8</a:t>
              </a:r>
              <a:r>
                <a:rPr lang="ko-KR" altLang="en-US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40524C-B7CE-F4AB-B68E-97FD236C4FBA}"/>
                </a:ext>
              </a:extLst>
            </p:cNvPr>
            <p:cNvSpPr txBox="1"/>
            <p:nvPr/>
          </p:nvSpPr>
          <p:spPr>
            <a:xfrm>
              <a:off x="5040549" y="4518500"/>
              <a:ext cx="2110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/>
                  </a:solidFill>
                </a:rPr>
                <a:t>2, 3, 6, 7</a:t>
              </a:r>
              <a:r>
                <a:rPr lang="ko-KR" altLang="en-US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AD43EDD6-6F9C-7C2A-5EA9-160183B2EF98}"/>
                </a:ext>
              </a:extLst>
            </p:cNvPr>
            <p:cNvSpPr/>
            <p:nvPr/>
          </p:nvSpPr>
          <p:spPr>
            <a:xfrm>
              <a:off x="8012285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 증가할 때</a:t>
              </a: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6E3800E7-F911-2CE7-35B8-104084AD19F9}"/>
                </a:ext>
              </a:extLst>
            </p:cNvPr>
            <p:cNvSpPr/>
            <p:nvPr/>
          </p:nvSpPr>
          <p:spPr>
            <a:xfrm flipH="1">
              <a:off x="684180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 감소할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34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562F6-B3FB-F8B6-1769-2ABFE9AC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표기법 </a:t>
            </a:r>
            <a:r>
              <a:rPr lang="en-US" altLang="ko-KR" dirty="0"/>
              <a:t>– </a:t>
            </a:r>
            <a:r>
              <a:rPr lang="ko-KR" altLang="en-US" dirty="0"/>
              <a:t>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7FE02-C4CB-8A9C-ACE7-D35539EF50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ko-KR" altLang="en-US" sz="1600" dirty="0">
                <a:solidFill>
                  <a:schemeClr val="accent4"/>
                </a:solidFill>
              </a:rPr>
              <a:t>도</a:t>
            </a:r>
            <a:r>
              <a:rPr lang="en-US" altLang="ko-KR" sz="1600" dirty="0">
                <a:solidFill>
                  <a:schemeClr val="accent4"/>
                </a:solidFill>
              </a:rPr>
              <a:t>-</a:t>
            </a:r>
            <a:r>
              <a:rPr lang="ko-KR" altLang="en-US" sz="1600" dirty="0">
                <a:solidFill>
                  <a:schemeClr val="accent4"/>
                </a:solidFill>
              </a:rPr>
              <a:t>파</a:t>
            </a:r>
            <a:r>
              <a:rPr lang="en-US" altLang="ko-KR" sz="1600" dirty="0">
                <a:solidFill>
                  <a:schemeClr val="accent4"/>
                </a:solidFill>
              </a:rPr>
              <a:t>#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ko-KR" altLang="en-US" sz="1600" dirty="0">
                <a:solidFill>
                  <a:schemeClr val="accent4"/>
                </a:solidFill>
              </a:rPr>
              <a:t>도</a:t>
            </a:r>
            <a:r>
              <a:rPr lang="en-US" altLang="ko-KR" sz="1600" dirty="0">
                <a:solidFill>
                  <a:schemeClr val="accent4"/>
                </a:solidFill>
              </a:rPr>
              <a:t>-</a:t>
            </a:r>
            <a:r>
              <a:rPr lang="ko-KR" altLang="en-US" sz="1600" dirty="0">
                <a:solidFill>
                  <a:schemeClr val="accent4"/>
                </a:solidFill>
              </a:rPr>
              <a:t>솔♭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ko-KR" altLang="en-US" sz="1600" dirty="0">
                <a:solidFill>
                  <a:schemeClr val="accent4"/>
                </a:solidFill>
              </a:rPr>
              <a:t>도</a:t>
            </a:r>
            <a:r>
              <a:rPr lang="en-US" altLang="ko-KR" sz="1600" dirty="0">
                <a:solidFill>
                  <a:schemeClr val="accent4"/>
                </a:solidFill>
              </a:rPr>
              <a:t>-</a:t>
            </a:r>
            <a:r>
              <a:rPr lang="ko-KR" altLang="en-US" sz="1600" dirty="0">
                <a:solidFill>
                  <a:schemeClr val="accent4"/>
                </a:solidFill>
              </a:rPr>
              <a:t>레♭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ko-KR" altLang="en-US" sz="1600" dirty="0">
                <a:solidFill>
                  <a:schemeClr val="accent4"/>
                </a:solidFill>
              </a:rPr>
              <a:t>시</a:t>
            </a:r>
            <a:r>
              <a:rPr lang="en-US" altLang="ko-KR" sz="1600" dirty="0">
                <a:solidFill>
                  <a:schemeClr val="accent4"/>
                </a:solidFill>
              </a:rPr>
              <a:t>-</a:t>
            </a:r>
            <a:r>
              <a:rPr lang="ko-KR" altLang="en-US" sz="1600" dirty="0">
                <a:solidFill>
                  <a:schemeClr val="accent4"/>
                </a:solidFill>
              </a:rPr>
              <a:t>도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4F5034-96A2-0F5D-5F16-31E136297D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en-US" altLang="ko-KR" sz="1600" dirty="0">
                <a:solidFill>
                  <a:schemeClr val="accent4"/>
                </a:solidFill>
              </a:rPr>
              <a:t>C3-C4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en-US" altLang="ko-KR" sz="1600" dirty="0">
                <a:solidFill>
                  <a:schemeClr val="accent4"/>
                </a:solidFill>
              </a:rPr>
              <a:t>G3-E4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en-US" altLang="ko-KR" sz="1600" dirty="0">
                <a:solidFill>
                  <a:schemeClr val="accent4"/>
                </a:solidFill>
              </a:rPr>
              <a:t>A3-C4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en-US" altLang="ko-KR" sz="1600" dirty="0">
                <a:solidFill>
                  <a:schemeClr val="accent4"/>
                </a:solidFill>
              </a:rPr>
              <a:t>E♭4-A♭4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BE26D3-F0D6-7AB8-E038-E839478DC95F}"/>
              </a:ext>
            </a:extLst>
          </p:cNvPr>
          <p:cNvGrpSpPr/>
          <p:nvPr/>
        </p:nvGrpSpPr>
        <p:grpSpPr>
          <a:xfrm>
            <a:off x="667615" y="3599235"/>
            <a:ext cx="10823639" cy="2932572"/>
            <a:chOff x="684180" y="1955260"/>
            <a:chExt cx="10823639" cy="293257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E846E4B-F921-AC5D-3D70-C216C02F53C7}"/>
                </a:ext>
              </a:extLst>
            </p:cNvPr>
            <p:cNvSpPr/>
            <p:nvPr/>
          </p:nvSpPr>
          <p:spPr>
            <a:xfrm>
              <a:off x="4535078" y="2456227"/>
              <a:ext cx="3121844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완전</a:t>
              </a:r>
              <a:br>
                <a:rPr lang="en-US" altLang="ko-KR" sz="1400" dirty="0"/>
              </a:br>
              <a:r>
                <a:rPr lang="en-US" altLang="ko-KR" sz="1200" dirty="0"/>
                <a:t>(Perfect)</a:t>
              </a:r>
              <a:endParaRPr lang="ko-KR" altLang="en-US" sz="1400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B740532-7B00-E9B2-B7E5-174B2F2EB32D}"/>
                </a:ext>
              </a:extLst>
            </p:cNvPr>
            <p:cNvSpPr/>
            <p:nvPr/>
          </p:nvSpPr>
          <p:spPr>
            <a:xfrm>
              <a:off x="4535078" y="3623551"/>
              <a:ext cx="1287292" cy="7782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단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(Minor)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8CEEF78-9775-56A9-CA34-DAC972D366D9}"/>
                </a:ext>
              </a:extLst>
            </p:cNvPr>
            <p:cNvSpPr/>
            <p:nvPr/>
          </p:nvSpPr>
          <p:spPr>
            <a:xfrm>
              <a:off x="6369631" y="3623551"/>
              <a:ext cx="1287292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장</a:t>
              </a:r>
              <a:br>
                <a:rPr lang="en-US" altLang="ko-KR" sz="1400" dirty="0"/>
              </a:br>
              <a:r>
                <a:rPr lang="en-US" altLang="ko-KR" sz="1200" dirty="0"/>
                <a:t>(Major)</a:t>
              </a:r>
              <a:endParaRPr lang="ko-KR" altLang="en-US" sz="1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4A24B51-B916-510B-B6C6-792367D577E2}"/>
                </a:ext>
              </a:extLst>
            </p:cNvPr>
            <p:cNvSpPr/>
            <p:nvPr/>
          </p:nvSpPr>
          <p:spPr>
            <a:xfrm>
              <a:off x="8367649" y="3039889"/>
              <a:ext cx="1287292" cy="77821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증</a:t>
              </a:r>
              <a:br>
                <a:rPr lang="en-US" altLang="ko-KR" sz="1400" dirty="0"/>
              </a:br>
              <a:r>
                <a:rPr lang="en-US" altLang="ko-KR" sz="1200" dirty="0"/>
                <a:t>(Augmented)</a:t>
              </a:r>
              <a:endParaRPr lang="ko-KR" altLang="en-US" sz="14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5A40FBF-150F-0D36-F060-5DF9B007E7B3}"/>
                </a:ext>
              </a:extLst>
            </p:cNvPr>
            <p:cNvSpPr/>
            <p:nvPr/>
          </p:nvSpPr>
          <p:spPr>
            <a:xfrm>
              <a:off x="10220527" y="3039889"/>
              <a:ext cx="1287292" cy="778216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겹증</a:t>
              </a:r>
              <a:br>
                <a:rPr lang="en-US" altLang="ko-KR" sz="1400" dirty="0"/>
              </a:br>
              <a:r>
                <a:rPr lang="en-US" altLang="ko-KR" sz="1200" dirty="0"/>
                <a:t>(Doubly</a:t>
              </a:r>
              <a:br>
                <a:rPr lang="en-US" altLang="ko-KR" sz="1200" dirty="0"/>
              </a:br>
              <a:r>
                <a:rPr lang="en-US" altLang="ko-KR" sz="1200" dirty="0"/>
                <a:t>augmented)</a:t>
              </a:r>
              <a:endParaRPr lang="ko-KR" altLang="en-US" sz="1400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9FE8BA0-FE4C-B732-F489-B2539F16780B}"/>
                </a:ext>
              </a:extLst>
            </p:cNvPr>
            <p:cNvSpPr/>
            <p:nvPr/>
          </p:nvSpPr>
          <p:spPr>
            <a:xfrm>
              <a:off x="684181" y="3039889"/>
              <a:ext cx="1287292" cy="77821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겹감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(Doubly</a:t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diminished)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CEC783F-95A8-20D1-CDFA-F7A7B0CEEA9F}"/>
                </a:ext>
              </a:extLst>
            </p:cNvPr>
            <p:cNvSpPr/>
            <p:nvPr/>
          </p:nvSpPr>
          <p:spPr>
            <a:xfrm>
              <a:off x="2537059" y="3039889"/>
              <a:ext cx="1287292" cy="77821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감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(Diminished)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6E8FC7A-ED65-0DAF-8793-0AC511CBFE21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1971473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F182873-5BA5-C7CD-8CE6-4888BEBDE131}"/>
                </a:ext>
              </a:extLst>
            </p:cNvPr>
            <p:cNvCxnSpPr>
              <a:cxnSpLocks/>
              <a:stCxn id="14" idx="3"/>
              <a:endCxn id="8" idx="1"/>
            </p:cNvCxnSpPr>
            <p:nvPr/>
          </p:nvCxnSpPr>
          <p:spPr>
            <a:xfrm flipV="1">
              <a:off x="3824351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171715E-8362-882F-5704-A64B571D8AEA}"/>
                </a:ext>
              </a:extLst>
            </p:cNvPr>
            <p:cNvCxnSpPr>
              <a:cxnSpLocks/>
              <a:stCxn id="14" idx="3"/>
              <a:endCxn id="9" idx="1"/>
            </p:cNvCxnSpPr>
            <p:nvPr/>
          </p:nvCxnSpPr>
          <p:spPr>
            <a:xfrm>
              <a:off x="3824351" y="3428997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C92877A-EBB2-7FF3-831A-A91237AAA6B3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5822370" y="4012659"/>
              <a:ext cx="547261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F61981A-E31F-529F-CEC7-F049814456E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7656923" y="3428997"/>
              <a:ext cx="710726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F225B4A-8917-6C6C-12F4-0098EF780EE5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7656922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C6B6001-6BFD-2C5C-50DC-463DD1D9085D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9654941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901DC7-1518-367E-3D79-B4702F0244CB}"/>
                </a:ext>
              </a:extLst>
            </p:cNvPr>
            <p:cNvSpPr txBox="1"/>
            <p:nvPr/>
          </p:nvSpPr>
          <p:spPr>
            <a:xfrm>
              <a:off x="5040549" y="1955260"/>
              <a:ext cx="2110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/>
                  </a:solidFill>
                </a:rPr>
                <a:t>1, 4, 5, 8</a:t>
              </a:r>
              <a:r>
                <a:rPr lang="ko-KR" altLang="en-US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40524C-B7CE-F4AB-B68E-97FD236C4FBA}"/>
                </a:ext>
              </a:extLst>
            </p:cNvPr>
            <p:cNvSpPr txBox="1"/>
            <p:nvPr/>
          </p:nvSpPr>
          <p:spPr>
            <a:xfrm>
              <a:off x="5040549" y="4518500"/>
              <a:ext cx="2110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/>
                  </a:solidFill>
                </a:rPr>
                <a:t>2, 3, 6, 7</a:t>
              </a:r>
              <a:r>
                <a:rPr lang="ko-KR" altLang="en-US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AD43EDD6-6F9C-7C2A-5EA9-160183B2EF98}"/>
                </a:ext>
              </a:extLst>
            </p:cNvPr>
            <p:cNvSpPr/>
            <p:nvPr/>
          </p:nvSpPr>
          <p:spPr>
            <a:xfrm>
              <a:off x="8012285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 증가할 때</a:t>
              </a: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6E3800E7-F911-2CE7-35B8-104084AD19F9}"/>
                </a:ext>
              </a:extLst>
            </p:cNvPr>
            <p:cNvSpPr/>
            <p:nvPr/>
          </p:nvSpPr>
          <p:spPr>
            <a:xfrm flipH="1">
              <a:off x="684180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 감소할 때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300E4FC-7ACB-CCE3-F970-37EFF2AB0B6A}"/>
              </a:ext>
            </a:extLst>
          </p:cNvPr>
          <p:cNvSpPr txBox="1"/>
          <p:nvPr/>
        </p:nvSpPr>
        <p:spPr>
          <a:xfrm>
            <a:off x="9153331" y="3670821"/>
            <a:ext cx="2696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답은 다음 슬라이드에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008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562F6-B3FB-F8B6-1769-2ABFE9AC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표기법 </a:t>
            </a:r>
            <a:r>
              <a:rPr lang="en-US" altLang="ko-KR" dirty="0"/>
              <a:t>– </a:t>
            </a:r>
            <a:r>
              <a:rPr lang="ko-KR" altLang="en-US" dirty="0"/>
              <a:t>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7FE02-C4CB-8A9C-ACE7-D35539EF50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ko-KR" altLang="en-US" sz="1600" dirty="0">
                <a:solidFill>
                  <a:schemeClr val="accent4"/>
                </a:solidFill>
              </a:rPr>
              <a:t>도</a:t>
            </a:r>
            <a:r>
              <a:rPr lang="en-US" altLang="ko-KR" sz="1600" dirty="0">
                <a:solidFill>
                  <a:schemeClr val="accent4"/>
                </a:solidFill>
              </a:rPr>
              <a:t>-</a:t>
            </a:r>
            <a:r>
              <a:rPr lang="ko-KR" altLang="en-US" sz="1600" dirty="0">
                <a:solidFill>
                  <a:schemeClr val="accent4"/>
                </a:solidFill>
              </a:rPr>
              <a:t>파</a:t>
            </a:r>
            <a:r>
              <a:rPr lang="en-US" altLang="ko-KR" sz="1600" dirty="0">
                <a:solidFill>
                  <a:schemeClr val="accent4"/>
                </a:solidFill>
              </a:rPr>
              <a:t>#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ko-KR" altLang="en-US" sz="1600" dirty="0">
                <a:solidFill>
                  <a:schemeClr val="accent4"/>
                </a:solidFill>
              </a:rPr>
              <a:t>도</a:t>
            </a:r>
            <a:r>
              <a:rPr lang="en-US" altLang="ko-KR" sz="1600" dirty="0">
                <a:solidFill>
                  <a:schemeClr val="accent4"/>
                </a:solidFill>
              </a:rPr>
              <a:t>-</a:t>
            </a:r>
            <a:r>
              <a:rPr lang="ko-KR" altLang="en-US" sz="1600" dirty="0">
                <a:solidFill>
                  <a:schemeClr val="accent4"/>
                </a:solidFill>
              </a:rPr>
              <a:t>솔♭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ko-KR" altLang="en-US" sz="1600" dirty="0">
                <a:solidFill>
                  <a:schemeClr val="accent4"/>
                </a:solidFill>
              </a:rPr>
              <a:t>도</a:t>
            </a:r>
            <a:r>
              <a:rPr lang="en-US" altLang="ko-KR" sz="1600" dirty="0">
                <a:solidFill>
                  <a:schemeClr val="accent4"/>
                </a:solidFill>
              </a:rPr>
              <a:t>-</a:t>
            </a:r>
            <a:r>
              <a:rPr lang="ko-KR" altLang="en-US" sz="1600" dirty="0">
                <a:solidFill>
                  <a:schemeClr val="accent4"/>
                </a:solidFill>
              </a:rPr>
              <a:t>레♭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ko-KR" altLang="en-US" sz="1600" dirty="0">
                <a:solidFill>
                  <a:schemeClr val="accent4"/>
                </a:solidFill>
              </a:rPr>
              <a:t>시</a:t>
            </a:r>
            <a:r>
              <a:rPr lang="en-US" altLang="ko-KR" sz="1600" dirty="0">
                <a:solidFill>
                  <a:schemeClr val="accent4"/>
                </a:solidFill>
              </a:rPr>
              <a:t>-</a:t>
            </a:r>
            <a:r>
              <a:rPr lang="ko-KR" altLang="en-US" sz="1600" dirty="0">
                <a:solidFill>
                  <a:schemeClr val="accent4"/>
                </a:solidFill>
              </a:rPr>
              <a:t>도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4F5034-96A2-0F5D-5F16-31E136297D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en-US" altLang="ko-KR" sz="1600" dirty="0">
                <a:solidFill>
                  <a:schemeClr val="accent4"/>
                </a:solidFill>
              </a:rPr>
              <a:t>C3-C4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en-US" altLang="ko-KR" sz="1600" dirty="0">
                <a:solidFill>
                  <a:schemeClr val="accent4"/>
                </a:solidFill>
              </a:rPr>
              <a:t>G3-E4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en-US" altLang="ko-KR" sz="1600" dirty="0">
                <a:solidFill>
                  <a:schemeClr val="accent4"/>
                </a:solidFill>
              </a:rPr>
              <a:t>A3-C4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>
                <a:solidFill>
                  <a:schemeClr val="accent1"/>
                </a:solidFill>
              </a:rPr>
              <a:t>퀴즈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en-US" altLang="ko-KR" sz="1600" dirty="0">
                <a:solidFill>
                  <a:schemeClr val="accent4"/>
                </a:solidFill>
              </a:rPr>
              <a:t>E♭4-A♭4 </a:t>
            </a:r>
            <a:r>
              <a:rPr lang="ko-KR" altLang="en-US" sz="1600" dirty="0"/>
              <a:t>사이의 음정은</a:t>
            </a:r>
            <a:r>
              <a:rPr lang="en-US" altLang="ko-KR" sz="1600" dirty="0"/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BE26D3-F0D6-7AB8-E038-E839478DC95F}"/>
              </a:ext>
            </a:extLst>
          </p:cNvPr>
          <p:cNvGrpSpPr/>
          <p:nvPr/>
        </p:nvGrpSpPr>
        <p:grpSpPr>
          <a:xfrm>
            <a:off x="667615" y="3599235"/>
            <a:ext cx="10823639" cy="2932572"/>
            <a:chOff x="684180" y="1955260"/>
            <a:chExt cx="10823639" cy="293257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E846E4B-F921-AC5D-3D70-C216C02F53C7}"/>
                </a:ext>
              </a:extLst>
            </p:cNvPr>
            <p:cNvSpPr/>
            <p:nvPr/>
          </p:nvSpPr>
          <p:spPr>
            <a:xfrm>
              <a:off x="4535078" y="2456227"/>
              <a:ext cx="3121844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완전</a:t>
              </a:r>
              <a:br>
                <a:rPr lang="en-US" altLang="ko-KR" sz="1400" dirty="0"/>
              </a:br>
              <a:r>
                <a:rPr lang="en-US" altLang="ko-KR" sz="1200" dirty="0"/>
                <a:t>(Perfect)</a:t>
              </a:r>
              <a:endParaRPr lang="ko-KR" altLang="en-US" sz="1400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B740532-7B00-E9B2-B7E5-174B2F2EB32D}"/>
                </a:ext>
              </a:extLst>
            </p:cNvPr>
            <p:cNvSpPr/>
            <p:nvPr/>
          </p:nvSpPr>
          <p:spPr>
            <a:xfrm>
              <a:off x="4535078" y="3623551"/>
              <a:ext cx="1287292" cy="7782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단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(Minor)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8CEEF78-9775-56A9-CA34-DAC972D366D9}"/>
                </a:ext>
              </a:extLst>
            </p:cNvPr>
            <p:cNvSpPr/>
            <p:nvPr/>
          </p:nvSpPr>
          <p:spPr>
            <a:xfrm>
              <a:off x="6369631" y="3623551"/>
              <a:ext cx="1287292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장</a:t>
              </a:r>
              <a:br>
                <a:rPr lang="en-US" altLang="ko-KR" sz="1400" dirty="0"/>
              </a:br>
              <a:r>
                <a:rPr lang="en-US" altLang="ko-KR" sz="1200" dirty="0"/>
                <a:t>(Major)</a:t>
              </a:r>
              <a:endParaRPr lang="ko-KR" altLang="en-US" sz="1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4A24B51-B916-510B-B6C6-792367D577E2}"/>
                </a:ext>
              </a:extLst>
            </p:cNvPr>
            <p:cNvSpPr/>
            <p:nvPr/>
          </p:nvSpPr>
          <p:spPr>
            <a:xfrm>
              <a:off x="8367649" y="3039889"/>
              <a:ext cx="1287292" cy="77821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증</a:t>
              </a:r>
              <a:br>
                <a:rPr lang="en-US" altLang="ko-KR" sz="1400" dirty="0"/>
              </a:br>
              <a:r>
                <a:rPr lang="en-US" altLang="ko-KR" sz="1200" dirty="0"/>
                <a:t>(Augmented)</a:t>
              </a:r>
              <a:endParaRPr lang="ko-KR" altLang="en-US" sz="14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5A40FBF-150F-0D36-F060-5DF9B007E7B3}"/>
                </a:ext>
              </a:extLst>
            </p:cNvPr>
            <p:cNvSpPr/>
            <p:nvPr/>
          </p:nvSpPr>
          <p:spPr>
            <a:xfrm>
              <a:off x="10220527" y="3039889"/>
              <a:ext cx="1287292" cy="778216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겹증</a:t>
              </a:r>
              <a:br>
                <a:rPr lang="en-US" altLang="ko-KR" sz="1400" dirty="0"/>
              </a:br>
              <a:r>
                <a:rPr lang="en-US" altLang="ko-KR" sz="1200" dirty="0"/>
                <a:t>(Doubly</a:t>
              </a:r>
              <a:br>
                <a:rPr lang="en-US" altLang="ko-KR" sz="1200" dirty="0"/>
              </a:br>
              <a:r>
                <a:rPr lang="en-US" altLang="ko-KR" sz="1200" dirty="0"/>
                <a:t>augmented)</a:t>
              </a:r>
              <a:endParaRPr lang="ko-KR" altLang="en-US" sz="1400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9FE8BA0-FE4C-B732-F489-B2539F16780B}"/>
                </a:ext>
              </a:extLst>
            </p:cNvPr>
            <p:cNvSpPr/>
            <p:nvPr/>
          </p:nvSpPr>
          <p:spPr>
            <a:xfrm>
              <a:off x="684181" y="3039889"/>
              <a:ext cx="1287292" cy="77821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겹감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(Doubly</a:t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diminished)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CEC783F-95A8-20D1-CDFA-F7A7B0CEEA9F}"/>
                </a:ext>
              </a:extLst>
            </p:cNvPr>
            <p:cNvSpPr/>
            <p:nvPr/>
          </p:nvSpPr>
          <p:spPr>
            <a:xfrm>
              <a:off x="2537059" y="3039889"/>
              <a:ext cx="1287292" cy="77821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감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(Diminished)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6E8FC7A-ED65-0DAF-8793-0AC511CBFE21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1971473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F182873-5BA5-C7CD-8CE6-4888BEBDE131}"/>
                </a:ext>
              </a:extLst>
            </p:cNvPr>
            <p:cNvCxnSpPr>
              <a:cxnSpLocks/>
              <a:stCxn id="14" idx="3"/>
              <a:endCxn id="8" idx="1"/>
            </p:cNvCxnSpPr>
            <p:nvPr/>
          </p:nvCxnSpPr>
          <p:spPr>
            <a:xfrm flipV="1">
              <a:off x="3824351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171715E-8362-882F-5704-A64B571D8AEA}"/>
                </a:ext>
              </a:extLst>
            </p:cNvPr>
            <p:cNvCxnSpPr>
              <a:cxnSpLocks/>
              <a:stCxn id="14" idx="3"/>
              <a:endCxn id="9" idx="1"/>
            </p:cNvCxnSpPr>
            <p:nvPr/>
          </p:nvCxnSpPr>
          <p:spPr>
            <a:xfrm>
              <a:off x="3824351" y="3428997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C92877A-EBB2-7FF3-831A-A91237AAA6B3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5822370" y="4012659"/>
              <a:ext cx="547261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F61981A-E31F-529F-CEC7-F049814456E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7656923" y="3428997"/>
              <a:ext cx="710726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F225B4A-8917-6C6C-12F4-0098EF780EE5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7656922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C6B6001-6BFD-2C5C-50DC-463DD1D9085D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9654941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901DC7-1518-367E-3D79-B4702F0244CB}"/>
                </a:ext>
              </a:extLst>
            </p:cNvPr>
            <p:cNvSpPr txBox="1"/>
            <p:nvPr/>
          </p:nvSpPr>
          <p:spPr>
            <a:xfrm>
              <a:off x="5040549" y="1955260"/>
              <a:ext cx="2110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/>
                  </a:solidFill>
                </a:rPr>
                <a:t>1, 4, 5, 8</a:t>
              </a:r>
              <a:r>
                <a:rPr lang="ko-KR" altLang="en-US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40524C-B7CE-F4AB-B68E-97FD236C4FBA}"/>
                </a:ext>
              </a:extLst>
            </p:cNvPr>
            <p:cNvSpPr txBox="1"/>
            <p:nvPr/>
          </p:nvSpPr>
          <p:spPr>
            <a:xfrm>
              <a:off x="5040549" y="4518500"/>
              <a:ext cx="2110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/>
                  </a:solidFill>
                </a:rPr>
                <a:t>2, 3, 6, 7</a:t>
              </a:r>
              <a:r>
                <a:rPr lang="ko-KR" altLang="en-US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AD43EDD6-6F9C-7C2A-5EA9-160183B2EF98}"/>
                </a:ext>
              </a:extLst>
            </p:cNvPr>
            <p:cNvSpPr/>
            <p:nvPr/>
          </p:nvSpPr>
          <p:spPr>
            <a:xfrm>
              <a:off x="8012285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 증가할 때</a:t>
              </a: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6E3800E7-F911-2CE7-35B8-104084AD19F9}"/>
                </a:ext>
              </a:extLst>
            </p:cNvPr>
            <p:cNvSpPr/>
            <p:nvPr/>
          </p:nvSpPr>
          <p:spPr>
            <a:xfrm flipH="1">
              <a:off x="684180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 감소할 때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6C9973E-DB71-28A3-BAFF-AE92E0AFA7B1}"/>
              </a:ext>
            </a:extLst>
          </p:cNvPr>
          <p:cNvSpPr txBox="1"/>
          <p:nvPr/>
        </p:nvSpPr>
        <p:spPr>
          <a:xfrm>
            <a:off x="4143905" y="2007835"/>
            <a:ext cx="196508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증</a:t>
            </a:r>
            <a:r>
              <a:rPr lang="en-US" altLang="ko-KR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4</a:t>
            </a:r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en-US" altLang="ko-KR" sz="1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16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9CBBD-DA7C-1BDB-EFFA-C47479B9AE5A}"/>
              </a:ext>
            </a:extLst>
          </p:cNvPr>
          <p:cNvSpPr txBox="1"/>
          <p:nvPr/>
        </p:nvSpPr>
        <p:spPr>
          <a:xfrm>
            <a:off x="4143906" y="2412206"/>
            <a:ext cx="196508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감</a:t>
            </a:r>
            <a:r>
              <a:rPr lang="en-US" altLang="ko-KR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en-US" altLang="ko-KR" sz="1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16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17D00-42BB-C045-78B4-22DA72BECC5C}"/>
              </a:ext>
            </a:extLst>
          </p:cNvPr>
          <p:cNvSpPr txBox="1"/>
          <p:nvPr/>
        </p:nvSpPr>
        <p:spPr>
          <a:xfrm>
            <a:off x="4143906" y="2819358"/>
            <a:ext cx="196508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단</a:t>
            </a:r>
            <a:r>
              <a:rPr lang="en-US" altLang="ko-KR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2</a:t>
            </a:r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en-US" altLang="ko-KR" sz="1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1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16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39832F-A927-BADA-9C02-FC1627E8077C}"/>
              </a:ext>
            </a:extLst>
          </p:cNvPr>
          <p:cNvSpPr txBox="1"/>
          <p:nvPr/>
        </p:nvSpPr>
        <p:spPr>
          <a:xfrm>
            <a:off x="4143905" y="3224074"/>
            <a:ext cx="196508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단</a:t>
            </a:r>
            <a:r>
              <a:rPr lang="en-US" altLang="ko-KR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2</a:t>
            </a:r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en-US" altLang="ko-KR" sz="1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1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16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5C7426-EC05-B60B-F23D-5C0760385A58}"/>
              </a:ext>
            </a:extLst>
          </p:cNvPr>
          <p:cNvSpPr txBox="1"/>
          <p:nvPr/>
        </p:nvSpPr>
        <p:spPr>
          <a:xfrm>
            <a:off x="9427139" y="2004859"/>
            <a:ext cx="196508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완전</a:t>
            </a:r>
            <a:r>
              <a:rPr lang="en-US" altLang="ko-KR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8</a:t>
            </a:r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en-US" altLang="ko-KR" sz="1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12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16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D51B8A-E2DD-E134-9B7C-A6DAE44883FE}"/>
              </a:ext>
            </a:extLst>
          </p:cNvPr>
          <p:cNvSpPr txBox="1"/>
          <p:nvPr/>
        </p:nvSpPr>
        <p:spPr>
          <a:xfrm>
            <a:off x="9427138" y="2416692"/>
            <a:ext cx="196508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장</a:t>
            </a:r>
            <a:r>
              <a:rPr lang="en-US" altLang="ko-KR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en-US" altLang="ko-KR" sz="1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9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16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47BBA2-BA4D-950A-C4F8-D8998AFC6F50}"/>
              </a:ext>
            </a:extLst>
          </p:cNvPr>
          <p:cNvSpPr txBox="1"/>
          <p:nvPr/>
        </p:nvSpPr>
        <p:spPr>
          <a:xfrm>
            <a:off x="9427137" y="2828525"/>
            <a:ext cx="196508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단</a:t>
            </a:r>
            <a:r>
              <a:rPr lang="en-US" altLang="ko-KR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3</a:t>
            </a:r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en-US" altLang="ko-KR" sz="1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3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16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2B2909-158B-78D2-826C-C1171F9B597F}"/>
              </a:ext>
            </a:extLst>
          </p:cNvPr>
          <p:cNvSpPr txBox="1"/>
          <p:nvPr/>
        </p:nvSpPr>
        <p:spPr>
          <a:xfrm>
            <a:off x="9427136" y="3240358"/>
            <a:ext cx="196508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완전</a:t>
            </a:r>
            <a:r>
              <a:rPr lang="en-US" altLang="ko-KR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4</a:t>
            </a:r>
            <a:r>
              <a:rPr lang="ko-KR" altLang="en-US" sz="16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en-US" altLang="ko-KR" sz="1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16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16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30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562F6-B3FB-F8B6-1769-2ABFE9AC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음정을 쉽게 계산하는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7FE02-C4CB-8A9C-ACE7-D35539EF5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두 음이 악보로 주어질 때</a:t>
            </a:r>
            <a:endParaRPr lang="en-US" altLang="ko-KR" sz="1800" dirty="0"/>
          </a:p>
          <a:p>
            <a:pPr marL="617220" lvl="1" indent="-342900">
              <a:buFont typeface="+mj-lt"/>
              <a:buAutoNum type="arabicPeriod"/>
            </a:pPr>
            <a:r>
              <a:rPr lang="ko-KR" altLang="en-US" sz="1600" dirty="0"/>
              <a:t>오선지에서 두 음의 높이 차이를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이로써 </a:t>
            </a:r>
            <a:r>
              <a:rPr lang="ko-KR" altLang="en-US" sz="1600" dirty="0">
                <a:solidFill>
                  <a:schemeClr val="accent4"/>
                </a:solidFill>
              </a:rPr>
              <a:t>도수</a:t>
            </a:r>
            <a:r>
              <a:rPr lang="ko-KR" altLang="en-US" sz="1600" dirty="0"/>
              <a:t>를 구합니다</a:t>
            </a:r>
            <a:r>
              <a:rPr lang="en-US" altLang="ko-KR" sz="1600" dirty="0"/>
              <a:t>.</a:t>
            </a:r>
          </a:p>
          <a:p>
            <a:pPr marL="617220" lvl="1" indent="-342900">
              <a:buFont typeface="+mj-lt"/>
              <a:buAutoNum type="arabicPeriod"/>
            </a:pPr>
            <a:r>
              <a:rPr lang="ko-KR" altLang="en-US" sz="1600" dirty="0"/>
              <a:t>두 음 사이에 놓이는 반음 개수를 셉니다</a:t>
            </a:r>
            <a:r>
              <a:rPr lang="en-US" altLang="ko-KR" sz="1600" dirty="0"/>
              <a:t>. </a:t>
            </a:r>
            <a:r>
              <a:rPr lang="ko-KR" altLang="en-US" sz="1600" dirty="0"/>
              <a:t>피아노 그림을 떠올리면 편합니다</a:t>
            </a:r>
            <a:r>
              <a:rPr lang="en-US" altLang="ko-KR" sz="1600" dirty="0"/>
              <a:t>. </a:t>
            </a:r>
            <a:r>
              <a:rPr lang="en-US" altLang="ko-KR" sz="1600" dirty="0">
                <a:solidFill>
                  <a:schemeClr val="accent2"/>
                </a:solidFill>
              </a:rPr>
              <a:t>(</a:t>
            </a:r>
            <a:r>
              <a:rPr lang="ko-KR" altLang="en-US" sz="1600" dirty="0">
                <a:solidFill>
                  <a:schemeClr val="accent2"/>
                </a:solidFill>
              </a:rPr>
              <a:t>피아노 그림 외우기</a:t>
            </a:r>
            <a:r>
              <a:rPr lang="en-US" altLang="ko-KR" sz="1600" dirty="0">
                <a:solidFill>
                  <a:schemeClr val="accent2"/>
                </a:solidFill>
              </a:rPr>
              <a:t>!)</a:t>
            </a:r>
          </a:p>
          <a:p>
            <a:pPr marL="617220" lvl="1" indent="-342900">
              <a:buFont typeface="+mj-lt"/>
              <a:buAutoNum type="arabicPeriod"/>
            </a:pPr>
            <a:r>
              <a:rPr lang="ko-KR" altLang="en-US" sz="1600" dirty="0"/>
              <a:t>장음계 </a:t>
            </a:r>
            <a:r>
              <a:rPr lang="en-US" altLang="ko-KR" sz="1600" dirty="0"/>
              <a:t>[</a:t>
            </a:r>
            <a:r>
              <a:rPr lang="ko-KR" altLang="en-US" sz="1600" dirty="0" err="1"/>
              <a:t>도레미파솔라시도</a:t>
            </a:r>
            <a:r>
              <a:rPr lang="en-US" altLang="ko-KR" sz="1600" dirty="0"/>
              <a:t>]</a:t>
            </a:r>
            <a:r>
              <a:rPr lang="ko-KR" altLang="en-US" sz="1600" dirty="0"/>
              <a:t>에서 </a:t>
            </a:r>
            <a:r>
              <a:rPr lang="en-US" altLang="ko-KR" sz="1600" dirty="0"/>
              <a:t>1.</a:t>
            </a:r>
            <a:r>
              <a:rPr lang="ko-KR" altLang="en-US" sz="1600" dirty="0"/>
              <a:t>의 도수에 해당하는</a:t>
            </a:r>
            <a:br>
              <a:rPr lang="en-US" altLang="ko-KR" sz="1600" dirty="0"/>
            </a:br>
            <a:r>
              <a:rPr lang="ko-KR" altLang="en-US" sz="1600" dirty="0"/>
              <a:t>기준 음정의 성질과 반음 개수를</a:t>
            </a:r>
            <a:r>
              <a:rPr lang="en-US" altLang="ko-KR" sz="1600" dirty="0"/>
              <a:t> </a:t>
            </a:r>
            <a:r>
              <a:rPr lang="ko-KR" altLang="en-US" sz="1600" dirty="0"/>
              <a:t>파악합니다</a:t>
            </a:r>
            <a:r>
              <a:rPr lang="en-US" altLang="ko-KR" sz="1600" dirty="0"/>
              <a:t>. </a:t>
            </a:r>
            <a:r>
              <a:rPr lang="en-US" altLang="ko-KR" sz="1600" dirty="0">
                <a:solidFill>
                  <a:schemeClr val="accent2"/>
                </a:solidFill>
              </a:rPr>
              <a:t>(</a:t>
            </a:r>
            <a:r>
              <a:rPr lang="ko-KR" altLang="en-US" sz="1600" dirty="0">
                <a:solidFill>
                  <a:schemeClr val="accent2"/>
                </a:solidFill>
              </a:rPr>
              <a:t>기준 음정 표 외우기</a:t>
            </a:r>
            <a:r>
              <a:rPr lang="en-US" altLang="ko-KR" sz="1600" dirty="0">
                <a:solidFill>
                  <a:schemeClr val="accent2"/>
                </a:solidFill>
              </a:rPr>
              <a:t>!)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altLang="ko-KR" sz="1600" dirty="0"/>
              <a:t>1.</a:t>
            </a:r>
            <a:r>
              <a:rPr lang="ko-KR" altLang="en-US" sz="1600" dirty="0"/>
              <a:t>에서 본 도수에 대해 </a:t>
            </a:r>
            <a:r>
              <a:rPr lang="en-US" altLang="ko-KR" sz="1600" dirty="0"/>
              <a:t>2.</a:t>
            </a:r>
            <a:r>
              <a:rPr lang="ko-KR" altLang="en-US" sz="1600" dirty="0"/>
              <a:t>에서 센 반음 개수와 </a:t>
            </a:r>
            <a:r>
              <a:rPr lang="en-US" altLang="ko-KR" sz="1600" dirty="0"/>
              <a:t>3.</a:t>
            </a:r>
            <a:r>
              <a:rPr lang="ko-KR" altLang="en-US" sz="1600" dirty="0"/>
              <a:t>에서 찾은 기준 음정의</a:t>
            </a:r>
            <a:br>
              <a:rPr lang="en-US" altLang="ko-KR" sz="1600" dirty="0"/>
            </a:br>
            <a:r>
              <a:rPr lang="ko-KR" altLang="en-US" sz="1600" dirty="0"/>
              <a:t>반음 개수를</a:t>
            </a:r>
            <a:r>
              <a:rPr lang="en-US" altLang="ko-KR" sz="1600" dirty="0"/>
              <a:t> </a:t>
            </a:r>
            <a:r>
              <a:rPr lang="ko-KR" altLang="en-US" sz="1600" dirty="0"/>
              <a:t>비교합니다</a:t>
            </a:r>
            <a:r>
              <a:rPr lang="en-US" altLang="ko-KR" sz="1600" dirty="0"/>
              <a:t>.</a:t>
            </a:r>
          </a:p>
          <a:p>
            <a:pPr marL="617220" lvl="1" indent="-342900">
              <a:buFont typeface="+mj-lt"/>
              <a:buAutoNum type="arabicPeriod"/>
            </a:pPr>
            <a:r>
              <a:rPr lang="ko-KR" altLang="en-US" sz="1600" dirty="0"/>
              <a:t>반음 개수가 같으면 기준 음정 이름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완전</a:t>
            </a:r>
            <a:r>
              <a:rPr lang="en-US" altLang="ko-KR" sz="1600" dirty="0">
                <a:solidFill>
                  <a:schemeClr val="accent6"/>
                </a:solidFill>
              </a:rPr>
              <a:t>n</a:t>
            </a:r>
            <a:r>
              <a:rPr lang="ko-KR" altLang="en-US" sz="1600" dirty="0">
                <a:solidFill>
                  <a:schemeClr val="accent6"/>
                </a:solidFill>
              </a:rPr>
              <a:t>도 </a:t>
            </a:r>
            <a:r>
              <a:rPr lang="en-US" altLang="ko-KR" sz="1600" dirty="0">
                <a:solidFill>
                  <a:schemeClr val="accent6"/>
                </a:solidFill>
              </a:rPr>
              <a:t>/</a:t>
            </a:r>
            <a:r>
              <a:rPr lang="ko-KR" altLang="en-US" sz="1600" dirty="0">
                <a:solidFill>
                  <a:schemeClr val="accent6"/>
                </a:solidFill>
              </a:rPr>
              <a:t> 장</a:t>
            </a:r>
            <a:r>
              <a:rPr lang="en-US" altLang="ko-KR" sz="1600" dirty="0">
                <a:solidFill>
                  <a:schemeClr val="accent6"/>
                </a:solidFill>
              </a:rPr>
              <a:t>n</a:t>
            </a:r>
            <a:r>
              <a:rPr lang="ko-KR" altLang="en-US" sz="1600" dirty="0">
                <a:solidFill>
                  <a:schemeClr val="accent6"/>
                </a:solidFill>
              </a:rPr>
              <a:t>도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을 부르면 됩니다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반음 개수가 다르면 아래 그림에 따라 성질을 바꾸고 </a:t>
            </a:r>
            <a:r>
              <a:rPr lang="en-US" altLang="ko-KR" sz="1600" dirty="0"/>
              <a:t>1.</a:t>
            </a:r>
            <a:r>
              <a:rPr lang="ko-KR" altLang="en-US" sz="1600" dirty="0"/>
              <a:t>에서 파악한</a:t>
            </a:r>
            <a:br>
              <a:rPr lang="en-US" altLang="ko-KR" sz="1600" dirty="0"/>
            </a:br>
            <a:r>
              <a:rPr lang="ko-KR" altLang="en-US" sz="1600" dirty="0"/>
              <a:t>도수 이름을 붙여 부르면 됩니다</a:t>
            </a:r>
            <a:r>
              <a:rPr lang="en-US" altLang="ko-KR" sz="1600" dirty="0"/>
              <a:t>. </a:t>
            </a:r>
            <a:r>
              <a:rPr lang="en-US" altLang="ko-KR" sz="1600" dirty="0">
                <a:solidFill>
                  <a:schemeClr val="accent2"/>
                </a:solidFill>
              </a:rPr>
              <a:t>(</a:t>
            </a:r>
            <a:r>
              <a:rPr lang="ko-KR" altLang="en-US" sz="1600" dirty="0">
                <a:solidFill>
                  <a:schemeClr val="accent2"/>
                </a:solidFill>
              </a:rPr>
              <a:t>음정 성질 변화 그림 외우기</a:t>
            </a:r>
            <a:r>
              <a:rPr lang="en-US" altLang="ko-KR" sz="1600" dirty="0">
                <a:solidFill>
                  <a:schemeClr val="accent2"/>
                </a:solidFill>
              </a:rPr>
              <a:t>!)</a:t>
            </a:r>
            <a:br>
              <a:rPr lang="en-US" altLang="ko-KR" sz="1400" dirty="0"/>
            </a:br>
            <a:endParaRPr lang="en-US" altLang="ko-KR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BE26D3-F0D6-7AB8-E038-E839478DC95F}"/>
              </a:ext>
            </a:extLst>
          </p:cNvPr>
          <p:cNvGrpSpPr/>
          <p:nvPr/>
        </p:nvGrpSpPr>
        <p:grpSpPr>
          <a:xfrm>
            <a:off x="630293" y="4654573"/>
            <a:ext cx="7039471" cy="1874630"/>
            <a:chOff x="684180" y="1955260"/>
            <a:chExt cx="10823639" cy="294374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E846E4B-F921-AC5D-3D70-C216C02F53C7}"/>
                </a:ext>
              </a:extLst>
            </p:cNvPr>
            <p:cNvSpPr/>
            <p:nvPr/>
          </p:nvSpPr>
          <p:spPr>
            <a:xfrm>
              <a:off x="4535078" y="2456227"/>
              <a:ext cx="3121844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완전</a:t>
              </a:r>
              <a:br>
                <a:rPr lang="en-US" altLang="ko-KR" sz="1000" dirty="0"/>
              </a:br>
              <a:r>
                <a:rPr lang="en-US" altLang="ko-KR" sz="900" dirty="0"/>
                <a:t>(Perfect)</a:t>
              </a:r>
              <a:endParaRPr lang="ko-KR" altLang="en-US" sz="1000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B740532-7B00-E9B2-B7E5-174B2F2EB32D}"/>
                </a:ext>
              </a:extLst>
            </p:cNvPr>
            <p:cNvSpPr/>
            <p:nvPr/>
          </p:nvSpPr>
          <p:spPr>
            <a:xfrm>
              <a:off x="4535078" y="3623551"/>
              <a:ext cx="1287292" cy="77821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단</a:t>
              </a:r>
              <a:br>
                <a:rPr lang="en-US" altLang="ko-KR" sz="1000" dirty="0">
                  <a:solidFill>
                    <a:schemeClr val="tx1"/>
                  </a:solidFill>
                </a:rPr>
              </a:br>
              <a:r>
                <a:rPr lang="en-US" altLang="ko-KR" sz="900" dirty="0">
                  <a:solidFill>
                    <a:schemeClr val="tx1"/>
                  </a:solidFill>
                </a:rPr>
                <a:t>(Minor)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8CEEF78-9775-56A9-CA34-DAC972D366D9}"/>
                </a:ext>
              </a:extLst>
            </p:cNvPr>
            <p:cNvSpPr/>
            <p:nvPr/>
          </p:nvSpPr>
          <p:spPr>
            <a:xfrm>
              <a:off x="6369631" y="3623551"/>
              <a:ext cx="1287292" cy="77821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장</a:t>
              </a:r>
              <a:br>
                <a:rPr lang="en-US" altLang="ko-KR" sz="1000" dirty="0"/>
              </a:br>
              <a:r>
                <a:rPr lang="en-US" altLang="ko-KR" sz="900" dirty="0"/>
                <a:t>(Major)</a:t>
              </a:r>
              <a:endParaRPr lang="ko-KR" altLang="en-US" sz="10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4A24B51-B916-510B-B6C6-792367D577E2}"/>
                </a:ext>
              </a:extLst>
            </p:cNvPr>
            <p:cNvSpPr/>
            <p:nvPr/>
          </p:nvSpPr>
          <p:spPr>
            <a:xfrm>
              <a:off x="8367649" y="3039889"/>
              <a:ext cx="1287292" cy="77821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증</a:t>
              </a:r>
              <a:br>
                <a:rPr lang="en-US" altLang="ko-KR" sz="1000" dirty="0"/>
              </a:br>
              <a:r>
                <a:rPr lang="en-US" altLang="ko-KR" sz="900" dirty="0"/>
                <a:t>(Augmented)</a:t>
              </a:r>
              <a:endParaRPr lang="ko-KR" altLang="en-US" sz="10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5A40FBF-150F-0D36-F060-5DF9B007E7B3}"/>
                </a:ext>
              </a:extLst>
            </p:cNvPr>
            <p:cNvSpPr/>
            <p:nvPr/>
          </p:nvSpPr>
          <p:spPr>
            <a:xfrm>
              <a:off x="10220527" y="3039889"/>
              <a:ext cx="1287292" cy="778216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/>
                <a:t>겹증</a:t>
              </a:r>
              <a:br>
                <a:rPr lang="en-US" altLang="ko-KR" sz="1000" dirty="0"/>
              </a:br>
              <a:r>
                <a:rPr lang="en-US" altLang="ko-KR" sz="900" dirty="0"/>
                <a:t>(Doubly</a:t>
              </a:r>
              <a:br>
                <a:rPr lang="en-US" altLang="ko-KR" sz="900" dirty="0"/>
              </a:br>
              <a:r>
                <a:rPr lang="en-US" altLang="ko-KR" sz="900" dirty="0"/>
                <a:t>augmented)</a:t>
              </a:r>
              <a:endParaRPr lang="ko-KR" altLang="en-US" sz="1000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9FE8BA0-FE4C-B732-F489-B2539F16780B}"/>
                </a:ext>
              </a:extLst>
            </p:cNvPr>
            <p:cNvSpPr/>
            <p:nvPr/>
          </p:nvSpPr>
          <p:spPr>
            <a:xfrm>
              <a:off x="684181" y="3039889"/>
              <a:ext cx="1287292" cy="77821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>
                  <a:solidFill>
                    <a:schemeClr val="tx1"/>
                  </a:solidFill>
                </a:rPr>
                <a:t>겹감</a:t>
              </a:r>
              <a:br>
                <a:rPr lang="en-US" altLang="ko-KR" sz="1000" dirty="0">
                  <a:solidFill>
                    <a:schemeClr val="tx1"/>
                  </a:solidFill>
                </a:rPr>
              </a:br>
              <a:r>
                <a:rPr lang="en-US" altLang="ko-KR" sz="900" dirty="0">
                  <a:solidFill>
                    <a:schemeClr val="tx1"/>
                  </a:solidFill>
                </a:rPr>
                <a:t>(Doubly</a:t>
              </a:r>
              <a:br>
                <a:rPr lang="en-US" altLang="ko-KR" sz="900" dirty="0">
                  <a:solidFill>
                    <a:schemeClr val="tx1"/>
                  </a:solidFill>
                </a:rPr>
              </a:br>
              <a:r>
                <a:rPr lang="en-US" altLang="ko-KR" sz="900" dirty="0">
                  <a:solidFill>
                    <a:schemeClr val="tx1"/>
                  </a:solidFill>
                </a:rPr>
                <a:t>diminished)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CEC783F-95A8-20D1-CDFA-F7A7B0CEEA9F}"/>
                </a:ext>
              </a:extLst>
            </p:cNvPr>
            <p:cNvSpPr/>
            <p:nvPr/>
          </p:nvSpPr>
          <p:spPr>
            <a:xfrm>
              <a:off x="2537059" y="3039889"/>
              <a:ext cx="1287292" cy="77821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감</a:t>
              </a:r>
              <a:br>
                <a:rPr lang="en-US" altLang="ko-KR" sz="1000" dirty="0">
                  <a:solidFill>
                    <a:schemeClr val="tx1"/>
                  </a:solidFill>
                </a:rPr>
              </a:br>
              <a:r>
                <a:rPr lang="en-US" altLang="ko-KR" sz="900" dirty="0">
                  <a:solidFill>
                    <a:schemeClr val="tx1"/>
                  </a:solidFill>
                </a:rPr>
                <a:t>(Diminished)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6E8FC7A-ED65-0DAF-8793-0AC511CBFE21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1971473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F182873-5BA5-C7CD-8CE6-4888BEBDE131}"/>
                </a:ext>
              </a:extLst>
            </p:cNvPr>
            <p:cNvCxnSpPr>
              <a:cxnSpLocks/>
              <a:stCxn id="14" idx="3"/>
              <a:endCxn id="8" idx="1"/>
            </p:cNvCxnSpPr>
            <p:nvPr/>
          </p:nvCxnSpPr>
          <p:spPr>
            <a:xfrm flipV="1">
              <a:off x="3824351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171715E-8362-882F-5704-A64B571D8AEA}"/>
                </a:ext>
              </a:extLst>
            </p:cNvPr>
            <p:cNvCxnSpPr>
              <a:cxnSpLocks/>
              <a:stCxn id="14" idx="3"/>
              <a:endCxn id="9" idx="1"/>
            </p:cNvCxnSpPr>
            <p:nvPr/>
          </p:nvCxnSpPr>
          <p:spPr>
            <a:xfrm>
              <a:off x="3824351" y="3428997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C92877A-EBB2-7FF3-831A-A91237AAA6B3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5822370" y="4012659"/>
              <a:ext cx="547261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F61981A-E31F-529F-CEC7-F049814456E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7656923" y="3428997"/>
              <a:ext cx="710726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F225B4A-8917-6C6C-12F4-0098EF780EE5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7656922" y="2845335"/>
              <a:ext cx="710727" cy="583662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C6B6001-6BFD-2C5C-50DC-463DD1D9085D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9654941" y="3428997"/>
              <a:ext cx="56558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901DC7-1518-367E-3D79-B4702F0244CB}"/>
                </a:ext>
              </a:extLst>
            </p:cNvPr>
            <p:cNvSpPr txBox="1"/>
            <p:nvPr/>
          </p:nvSpPr>
          <p:spPr>
            <a:xfrm>
              <a:off x="5040548" y="1955260"/>
              <a:ext cx="2110902" cy="380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accent6"/>
                  </a:solidFill>
                </a:rPr>
                <a:t>1, 4, 5, 8</a:t>
              </a:r>
              <a:r>
                <a:rPr lang="ko-KR" altLang="en-US" sz="1100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40524C-B7CE-F4AB-B68E-97FD236C4FBA}"/>
                </a:ext>
              </a:extLst>
            </p:cNvPr>
            <p:cNvSpPr txBox="1"/>
            <p:nvPr/>
          </p:nvSpPr>
          <p:spPr>
            <a:xfrm>
              <a:off x="5040548" y="4518500"/>
              <a:ext cx="2110902" cy="380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accent6"/>
                  </a:solidFill>
                </a:rPr>
                <a:t>2, 3, 6, 7</a:t>
              </a:r>
              <a:r>
                <a:rPr lang="ko-KR" altLang="en-US" sz="1100" dirty="0">
                  <a:solidFill>
                    <a:schemeClr val="accent6"/>
                  </a:solidFill>
                </a:rPr>
                <a:t>도</a:t>
              </a: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AD43EDD6-6F9C-7C2A-5EA9-160183B2EF98}"/>
                </a:ext>
              </a:extLst>
            </p:cNvPr>
            <p:cNvSpPr/>
            <p:nvPr/>
          </p:nvSpPr>
          <p:spPr>
            <a:xfrm>
              <a:off x="8012285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sz="1100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sz="1100" dirty="0">
                  <a:solidFill>
                    <a:schemeClr val="accent6">
                      <a:lumMod val="75000"/>
                    </a:schemeClr>
                  </a:solidFill>
                </a:rPr>
                <a:t> 증가할 때</a:t>
              </a: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6E3800E7-F911-2CE7-35B8-104084AD19F9}"/>
                </a:ext>
              </a:extLst>
            </p:cNvPr>
            <p:cNvSpPr/>
            <p:nvPr/>
          </p:nvSpPr>
          <p:spPr>
            <a:xfrm flipH="1">
              <a:off x="684180" y="4134264"/>
              <a:ext cx="3495534" cy="753568"/>
            </a:xfrm>
            <a:prstGeom prst="rightArrow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accent6">
                      <a:lumMod val="75000"/>
                    </a:schemeClr>
                  </a:solidFill>
                </a:rPr>
                <a:t>간격이 </a:t>
              </a:r>
              <a:r>
                <a:rPr lang="ko-KR" altLang="en-US" sz="1100" dirty="0" err="1">
                  <a:solidFill>
                    <a:schemeClr val="accent6">
                      <a:lumMod val="75000"/>
                    </a:schemeClr>
                  </a:solidFill>
                </a:rPr>
                <a:t>반음씩</a:t>
              </a:r>
              <a:r>
                <a:rPr lang="ko-KR" altLang="en-US" sz="1100" dirty="0">
                  <a:solidFill>
                    <a:schemeClr val="accent6">
                      <a:lumMod val="75000"/>
                    </a:schemeClr>
                  </a:solidFill>
                </a:rPr>
                <a:t> 감소할 때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9386EDA-F7C7-58BF-6D17-202487C10FB3}"/>
              </a:ext>
            </a:extLst>
          </p:cNvPr>
          <p:cNvGrpSpPr/>
          <p:nvPr/>
        </p:nvGrpSpPr>
        <p:grpSpPr>
          <a:xfrm>
            <a:off x="8434872" y="1487498"/>
            <a:ext cx="3353467" cy="963354"/>
            <a:chOff x="7700270" y="1470732"/>
            <a:chExt cx="4084422" cy="117333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779F7CD-864D-03C1-476F-9226F38E0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5382" y="1470732"/>
              <a:ext cx="2199310" cy="1173336"/>
            </a:xfrm>
            <a:prstGeom prst="rect">
              <a:avLst/>
            </a:prstGeom>
          </p:spPr>
        </p:pic>
        <p:pic>
          <p:nvPicPr>
            <p:cNvPr id="41" name="그림 40" descr="피아노, 키보드, 뮤지컬 키보드, 음악이(가) 표시된 사진&#10;&#10;자동 생성된 설명">
              <a:extLst>
                <a:ext uri="{FF2B5EF4-FFF2-40B4-BE49-F238E27FC236}">
                  <a16:creationId xmlns:a16="http://schemas.microsoft.com/office/drawing/2014/main" id="{B1A61D90-FB86-42AE-385D-E92A1C832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270" y="1470735"/>
              <a:ext cx="1885112" cy="1173329"/>
            </a:xfrm>
            <a:prstGeom prst="rect">
              <a:avLst/>
            </a:prstGeom>
          </p:spPr>
        </p:pic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80EE30A-72D2-16DF-9975-4B31A8697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157455"/>
              </p:ext>
            </p:extLst>
          </p:nvPr>
        </p:nvGraphicFramePr>
        <p:xfrm>
          <a:off x="8213815" y="3328748"/>
          <a:ext cx="3574524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3631">
                  <a:extLst>
                    <a:ext uri="{9D8B030D-6E8A-4147-A177-3AD203B41FA5}">
                      <a16:colId xmlns:a16="http://schemas.microsoft.com/office/drawing/2014/main" val="2614112004"/>
                    </a:ext>
                  </a:extLst>
                </a:gridCol>
                <a:gridCol w="893631">
                  <a:extLst>
                    <a:ext uri="{9D8B030D-6E8A-4147-A177-3AD203B41FA5}">
                      <a16:colId xmlns:a16="http://schemas.microsoft.com/office/drawing/2014/main" val="1082239004"/>
                    </a:ext>
                  </a:extLst>
                </a:gridCol>
                <a:gridCol w="893631">
                  <a:extLst>
                    <a:ext uri="{9D8B030D-6E8A-4147-A177-3AD203B41FA5}">
                      <a16:colId xmlns:a16="http://schemas.microsoft.com/office/drawing/2014/main" val="711058766"/>
                    </a:ext>
                  </a:extLst>
                </a:gridCol>
                <a:gridCol w="893631">
                  <a:extLst>
                    <a:ext uri="{9D8B030D-6E8A-4147-A177-3AD203B41FA5}">
                      <a16:colId xmlns:a16="http://schemas.microsoft.com/office/drawing/2014/main" val="4062281330"/>
                    </a:ext>
                  </a:extLst>
                </a:gridCol>
              </a:tblGrid>
              <a:tr h="179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기준 음정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음정의 성질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음정의 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반음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85167"/>
                  </a:ext>
                </a:extLst>
              </a:tr>
              <a:tr h="179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</a:t>
                      </a: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</a:t>
                      </a:r>
                      <a:r>
                        <a:rPr lang="ko-KR" altLang="en-US" sz="105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410382"/>
                  </a:ext>
                </a:extLst>
              </a:tr>
              <a:tr h="179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</a:t>
                      </a: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레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</a:t>
                      </a:r>
                      <a:r>
                        <a:rPr lang="ko-KR" altLang="en-US" sz="105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</a:t>
                      </a:r>
                      <a:r>
                        <a:rPr lang="ko-KR" altLang="en-US" sz="105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786109"/>
                  </a:ext>
                </a:extLst>
              </a:tr>
              <a:tr h="179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</a:t>
                      </a: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미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</a:t>
                      </a:r>
                      <a:r>
                        <a:rPr lang="ko-KR" altLang="en-US" sz="105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4</a:t>
                      </a:r>
                      <a:r>
                        <a:rPr lang="ko-KR" altLang="en-US" sz="105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04842"/>
                  </a:ext>
                </a:extLst>
              </a:tr>
              <a:tr h="179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</a:t>
                      </a: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4</a:t>
                      </a:r>
                      <a:r>
                        <a:rPr lang="ko-KR" altLang="en-US" sz="105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5</a:t>
                      </a:r>
                      <a:r>
                        <a:rPr lang="ko-KR" altLang="en-US" sz="105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61945"/>
                  </a:ext>
                </a:extLst>
              </a:tr>
              <a:tr h="179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</a:t>
                      </a: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5</a:t>
                      </a:r>
                      <a:r>
                        <a:rPr lang="ko-KR" altLang="en-US" sz="105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7</a:t>
                      </a:r>
                      <a:r>
                        <a:rPr lang="ko-KR" altLang="en-US" sz="105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183067"/>
                  </a:ext>
                </a:extLst>
              </a:tr>
              <a:tr h="179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</a:t>
                      </a: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라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6</a:t>
                      </a:r>
                      <a:r>
                        <a:rPr lang="ko-KR" altLang="en-US" sz="105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9</a:t>
                      </a:r>
                      <a:r>
                        <a:rPr lang="ko-KR" altLang="en-US" sz="105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77869"/>
                  </a:ext>
                </a:extLst>
              </a:tr>
              <a:tr h="179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</a:t>
                      </a: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시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/>
                        <a:t>장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7</a:t>
                      </a:r>
                      <a:r>
                        <a:rPr lang="ko-KR" altLang="en-US" sz="1050" dirty="0"/>
                        <a:t>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</a:t>
                      </a:r>
                      <a:r>
                        <a:rPr lang="ko-KR" altLang="en-US" sz="1050" dirty="0"/>
                        <a:t>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502604"/>
                  </a:ext>
                </a:extLst>
              </a:tr>
              <a:tr h="179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</a:t>
                      </a: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높은 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/>
                        <a:t>완전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8</a:t>
                      </a:r>
                      <a:r>
                        <a:rPr lang="ko-KR" altLang="en-US" sz="1050" dirty="0"/>
                        <a:t>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12</a:t>
                      </a:r>
                      <a:r>
                        <a:rPr lang="ko-KR" altLang="en-US" sz="1050" dirty="0"/>
                        <a:t>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81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0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편</a:t>
            </a:r>
          </a:p>
        </p:txBody>
      </p:sp>
    </p:spTree>
    <p:extLst>
      <p:ext uri="{BB962C8B-B14F-4D97-AF65-F5344CB8AC3E}">
        <p14:creationId xmlns:p14="http://schemas.microsoft.com/office/powerpoint/2010/main" val="314431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퀴즈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자연 </a:t>
            </a:r>
            <a:r>
              <a:rPr lang="ko-KR" altLang="en-US" dirty="0" err="1"/>
              <a:t>단음계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라시도레미파솔라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에서 라와 파 사이의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</a:t>
            </a:r>
            <a:r>
              <a:rPr lang="ko-KR" altLang="en-US" dirty="0"/>
              <a:t>이 악보에서 두 음의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    </a:t>
            </a:r>
            <a:r>
              <a:rPr lang="ko-KR" altLang="en-US" dirty="0"/>
              <a:t>이 악보에서 두 음의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        </a:t>
            </a:r>
            <a:r>
              <a:rPr lang="ko-KR" altLang="en-US" dirty="0"/>
              <a:t>이 악보에서 두 음의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en-US" altLang="ko-KR" dirty="0"/>
              <a:t>                                          </a:t>
            </a:r>
            <a:r>
              <a:rPr lang="ko-KR" altLang="en-US" dirty="0"/>
              <a:t>이 악보에서 두 음의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83DA9E-5EF1-FBCC-B6B6-BCF06C50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55" y="3802427"/>
            <a:ext cx="1943268" cy="708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BAEEFD-F950-10A1-5B4E-027C607B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86" y="2892747"/>
            <a:ext cx="1729890" cy="624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721294-6EB8-4E55-35B1-A6D4901D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86" y="4803551"/>
            <a:ext cx="2149026" cy="6477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88D595-9657-1666-9EF2-88197A5EE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755" y="5729714"/>
            <a:ext cx="2141406" cy="6858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360262-9F66-B64B-8C94-BE158B816A04}"/>
              </a:ext>
            </a:extLst>
          </p:cNvPr>
          <p:cNvSpPr txBox="1"/>
          <p:nvPr/>
        </p:nvSpPr>
        <p:spPr>
          <a:xfrm>
            <a:off x="9190653" y="6183219"/>
            <a:ext cx="2696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답은 다음 슬라이드에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756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퀴즈 </a:t>
            </a:r>
            <a:r>
              <a:rPr lang="en-US" altLang="ko-KR" dirty="0"/>
              <a:t>1</a:t>
            </a:r>
            <a:r>
              <a:rPr lang="ko-KR" altLang="en-US" dirty="0"/>
              <a:t>의 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자연 </a:t>
            </a:r>
            <a:r>
              <a:rPr lang="ko-KR" altLang="en-US" dirty="0" err="1"/>
              <a:t>단음계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라시도레미파솔라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에서 라와 파 사이의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</a:t>
            </a:r>
            <a:r>
              <a:rPr lang="ko-KR" altLang="en-US" dirty="0"/>
              <a:t>이 악보에서 두 음의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    </a:t>
            </a:r>
            <a:r>
              <a:rPr lang="ko-KR" altLang="en-US" dirty="0"/>
              <a:t>이 악보에서 두 음의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         </a:t>
            </a:r>
            <a:r>
              <a:rPr lang="ko-KR" altLang="en-US" dirty="0"/>
              <a:t>이 악보에서 두 음의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en-US" altLang="ko-KR" dirty="0"/>
              <a:t>                                          </a:t>
            </a:r>
            <a:r>
              <a:rPr lang="ko-KR" altLang="en-US" dirty="0"/>
              <a:t>이 악보에서 두 음의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83DA9E-5EF1-FBCC-B6B6-BCF06C50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55" y="3802427"/>
            <a:ext cx="1943268" cy="708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BAEEFD-F950-10A1-5B4E-027C607B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86" y="2892747"/>
            <a:ext cx="1729890" cy="624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721294-6EB8-4E55-35B1-A6D4901D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86" y="4803551"/>
            <a:ext cx="2149026" cy="6477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88D595-9657-1666-9EF2-88197A5EE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755" y="5729714"/>
            <a:ext cx="2141406" cy="685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C195C-0236-CA6E-15D4-B1148FA6EBF2}"/>
              </a:ext>
            </a:extLst>
          </p:cNvPr>
          <p:cNvSpPr txBox="1"/>
          <p:nvPr/>
        </p:nvSpPr>
        <p:spPr>
          <a:xfrm>
            <a:off x="9595632" y="1821831"/>
            <a:ext cx="2204219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단</a:t>
            </a:r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(6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도인데 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8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개이므로</a:t>
            </a:r>
            <a:b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9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개인 장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도보다 가까움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D4956-C644-D0E6-6067-A512EFEA9741}"/>
              </a:ext>
            </a:extLst>
          </p:cNvPr>
          <p:cNvSpPr txBox="1"/>
          <p:nvPr/>
        </p:nvSpPr>
        <p:spPr>
          <a:xfrm>
            <a:off x="7652426" y="2850026"/>
            <a:ext cx="1647218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완전</a:t>
            </a:r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(5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도이고 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7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D1280-96FF-BE5C-3F6C-FBFA5472DCDC}"/>
              </a:ext>
            </a:extLst>
          </p:cNvPr>
          <p:cNvSpPr txBox="1"/>
          <p:nvPr/>
        </p:nvSpPr>
        <p:spPr>
          <a:xfrm>
            <a:off x="8022275" y="3803262"/>
            <a:ext cx="37775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감</a:t>
            </a:r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(5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도인데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C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에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#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붙어 간격이 가까워져 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8CE47-C148-9F22-A453-7B96A02FAEBB}"/>
              </a:ext>
            </a:extLst>
          </p:cNvPr>
          <p:cNvSpPr txBox="1"/>
          <p:nvPr/>
        </p:nvSpPr>
        <p:spPr>
          <a:xfrm>
            <a:off x="8022275" y="4764151"/>
            <a:ext cx="37775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완전</a:t>
            </a:r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(5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도인데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C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에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♭, G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에 ♭가 붙어 그대로 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7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6635-FADC-2BED-547A-3C1A69FCD1C8}"/>
              </a:ext>
            </a:extLst>
          </p:cNvPr>
          <p:cNvSpPr txBox="1"/>
          <p:nvPr/>
        </p:nvSpPr>
        <p:spPr>
          <a:xfrm>
            <a:off x="8022275" y="5725040"/>
            <a:ext cx="377757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완전</a:t>
            </a:r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4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(4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도인데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A Major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이고 </a:t>
            </a:r>
            <a:r>
              <a:rPr lang="ko-KR" altLang="en-US" sz="2000" dirty="0" err="1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시도레미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라서 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54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퀴즈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en-US" altLang="ko-KR" dirty="0"/>
              <a:t>C Major </a:t>
            </a:r>
            <a:r>
              <a:rPr lang="ko-KR" altLang="en-US" dirty="0"/>
              <a:t>조의 온음계에 속한 음 중에서 음정이 증</a:t>
            </a:r>
            <a:r>
              <a:rPr lang="en-US" altLang="ko-KR" dirty="0"/>
              <a:t>4</a:t>
            </a:r>
            <a:r>
              <a:rPr lang="ko-KR" altLang="en-US" dirty="0"/>
              <a:t>도가 되도록 두 음을</a:t>
            </a:r>
            <a:br>
              <a:rPr lang="en-US" altLang="ko-KR" dirty="0"/>
            </a:br>
            <a:r>
              <a:rPr lang="en-US" altLang="ko-KR" dirty="0"/>
              <a:t>            </a:t>
            </a:r>
            <a:r>
              <a:rPr lang="ko-KR" altLang="en-US" dirty="0"/>
              <a:t>고를 수 있다면 고르고</a:t>
            </a:r>
            <a:r>
              <a:rPr lang="en-US" altLang="ko-KR" dirty="0"/>
              <a:t>, </a:t>
            </a:r>
            <a:r>
              <a:rPr lang="ko-KR" altLang="en-US" dirty="0"/>
              <a:t>없다면 왜 그런지 설명하세요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en-US" altLang="ko-KR" dirty="0"/>
              <a:t>F minor </a:t>
            </a:r>
            <a:r>
              <a:rPr lang="ko-KR" altLang="en-US" dirty="0"/>
              <a:t>조에서 </a:t>
            </a:r>
            <a:r>
              <a:rPr lang="en-US" altLang="ko-KR" dirty="0"/>
              <a:t>C4</a:t>
            </a:r>
            <a:r>
              <a:rPr lang="ko-KR" altLang="en-US" dirty="0"/>
              <a:t>와 </a:t>
            </a:r>
            <a:r>
              <a:rPr lang="en-US" altLang="ko-KR" dirty="0"/>
              <a:t>A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/>
              <a:t>4</a:t>
            </a:r>
            <a:r>
              <a:rPr lang="ko-KR" altLang="en-US" dirty="0"/>
              <a:t>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en-US" altLang="ko-KR" dirty="0"/>
              <a:t>A minor </a:t>
            </a:r>
            <a:r>
              <a:rPr lang="ko-KR" altLang="en-US" dirty="0"/>
              <a:t>조에서 </a:t>
            </a:r>
            <a:r>
              <a:rPr lang="en-US" altLang="ko-KR" dirty="0"/>
              <a:t>C4</a:t>
            </a:r>
            <a:r>
              <a:rPr lang="ko-KR" altLang="en-US" dirty="0"/>
              <a:t>와 </a:t>
            </a:r>
            <a:r>
              <a:rPr lang="en-US" altLang="ko-KR" dirty="0"/>
              <a:t>G#4</a:t>
            </a:r>
            <a:r>
              <a:rPr lang="ko-KR" altLang="en-US" dirty="0"/>
              <a:t>의 음정은</a:t>
            </a:r>
            <a:r>
              <a:rPr lang="en-US" altLang="ko-KR" dirty="0"/>
              <a:t>?</a:t>
            </a:r>
          </a:p>
          <a:p>
            <a:pPr marL="4572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</a:t>
            </a:r>
            <a:r>
              <a:rPr lang="ko-KR" altLang="en-US" dirty="0"/>
              <a:t>이 건반에서 빨간색 두 음의 음정은</a:t>
            </a:r>
            <a:r>
              <a:rPr lang="en-US" altLang="ko-KR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60262-9F66-B64B-8C94-BE158B816A04}"/>
              </a:ext>
            </a:extLst>
          </p:cNvPr>
          <p:cNvSpPr txBox="1"/>
          <p:nvPr/>
        </p:nvSpPr>
        <p:spPr>
          <a:xfrm>
            <a:off x="9190653" y="6183219"/>
            <a:ext cx="2696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답은 다음 슬라이드에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8B4070-21A4-0E3A-156C-564557378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76" y="5075382"/>
            <a:ext cx="1665106" cy="101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3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퀴즈 </a:t>
            </a:r>
            <a:r>
              <a:rPr lang="en-US" altLang="ko-KR" dirty="0"/>
              <a:t>2</a:t>
            </a:r>
            <a:r>
              <a:rPr lang="ko-KR" altLang="en-US" dirty="0"/>
              <a:t>의 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en-US" altLang="ko-KR" dirty="0"/>
              <a:t>C Major </a:t>
            </a:r>
            <a:r>
              <a:rPr lang="ko-KR" altLang="en-US" dirty="0"/>
              <a:t>조의 온음계에 속한 음 중에서 음정이 증</a:t>
            </a:r>
            <a:r>
              <a:rPr lang="en-US" altLang="ko-KR" dirty="0"/>
              <a:t>4</a:t>
            </a:r>
            <a:r>
              <a:rPr lang="ko-KR" altLang="en-US" dirty="0"/>
              <a:t>도가 되도록 두 음을</a:t>
            </a:r>
            <a:br>
              <a:rPr lang="en-US" altLang="ko-KR" dirty="0"/>
            </a:br>
            <a:r>
              <a:rPr lang="en-US" altLang="ko-KR" dirty="0"/>
              <a:t>            </a:t>
            </a:r>
            <a:r>
              <a:rPr lang="ko-KR" altLang="en-US" dirty="0"/>
              <a:t>고를 수 있다면 고르고</a:t>
            </a:r>
            <a:r>
              <a:rPr lang="en-US" altLang="ko-KR" dirty="0"/>
              <a:t>, </a:t>
            </a:r>
            <a:r>
              <a:rPr lang="ko-KR" altLang="en-US" dirty="0"/>
              <a:t>없다면 왜 그런지 설명하세요</a:t>
            </a:r>
            <a:r>
              <a:rPr lang="en-US" altLang="ko-KR" dirty="0"/>
              <a:t>.</a:t>
            </a:r>
          </a:p>
          <a:p>
            <a:pPr marL="4572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en-US" altLang="ko-KR" dirty="0"/>
              <a:t>F minor </a:t>
            </a:r>
            <a:r>
              <a:rPr lang="ko-KR" altLang="en-US" dirty="0"/>
              <a:t>조에서 </a:t>
            </a:r>
            <a:r>
              <a:rPr lang="en-US" altLang="ko-KR" dirty="0"/>
              <a:t>C4</a:t>
            </a:r>
            <a:r>
              <a:rPr lang="ko-KR" altLang="en-US" dirty="0"/>
              <a:t>와 </a:t>
            </a:r>
            <a:r>
              <a:rPr lang="en-US" altLang="ko-KR" dirty="0"/>
              <a:t>A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/>
              <a:t>4</a:t>
            </a:r>
            <a:r>
              <a:rPr lang="ko-KR" altLang="en-US" dirty="0"/>
              <a:t>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en-US" altLang="ko-KR" dirty="0"/>
              <a:t>A minor </a:t>
            </a:r>
            <a:r>
              <a:rPr lang="ko-KR" altLang="en-US" dirty="0"/>
              <a:t>조에서 </a:t>
            </a:r>
            <a:r>
              <a:rPr lang="en-US" altLang="ko-KR" dirty="0"/>
              <a:t>C4</a:t>
            </a:r>
            <a:r>
              <a:rPr lang="ko-KR" altLang="en-US" dirty="0"/>
              <a:t>와 </a:t>
            </a:r>
            <a:r>
              <a:rPr lang="en-US" altLang="ko-KR" dirty="0"/>
              <a:t>G#4</a:t>
            </a:r>
            <a:r>
              <a:rPr lang="ko-KR" altLang="en-US" dirty="0"/>
              <a:t>의 음정은</a:t>
            </a:r>
            <a:r>
              <a:rPr lang="en-US" altLang="ko-KR" dirty="0"/>
              <a:t>?</a:t>
            </a:r>
          </a:p>
          <a:p>
            <a:pPr marL="4572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                                </a:t>
            </a:r>
            <a:r>
              <a:rPr lang="ko-KR" altLang="en-US" dirty="0"/>
              <a:t>이 건반에서 빨간색 두 음의 음정은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8B4070-21A4-0E3A-156C-564557378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76" y="5075382"/>
            <a:ext cx="1665106" cy="1015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028CF-7071-EA78-8D5C-3DEEE1EEF6A7}"/>
              </a:ext>
            </a:extLst>
          </p:cNvPr>
          <p:cNvSpPr txBox="1"/>
          <p:nvPr/>
        </p:nvSpPr>
        <p:spPr>
          <a:xfrm>
            <a:off x="8697513" y="2477309"/>
            <a:ext cx="311285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F, B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개이므로 증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4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 관계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/ 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쌍이 유일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3BBE8-4D35-BFA5-B621-16CCDB2E826F}"/>
              </a:ext>
            </a:extLst>
          </p:cNvPr>
          <p:cNvSpPr txBox="1"/>
          <p:nvPr/>
        </p:nvSpPr>
        <p:spPr>
          <a:xfrm>
            <a:off x="6524874" y="3319758"/>
            <a:ext cx="531328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단</a:t>
            </a:r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계이름으로 </a:t>
            </a:r>
            <a:r>
              <a:rPr lang="ko-KR" altLang="en-US" sz="2000" dirty="0" err="1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미파솔라시도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/ 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8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개이므로 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9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개인 장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도보다 가까운 단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37DAE-EBA8-772D-0C33-FDF6B90BFDDB}"/>
              </a:ext>
            </a:extLst>
          </p:cNvPr>
          <p:cNvSpPr txBox="1"/>
          <p:nvPr/>
        </p:nvSpPr>
        <p:spPr>
          <a:xfrm>
            <a:off x="6679717" y="4185050"/>
            <a:ext cx="5158443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증</a:t>
            </a:r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계이름으로 </a:t>
            </a:r>
            <a:r>
              <a:rPr lang="ko-KR" altLang="en-US" sz="2000" dirty="0" err="1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도레미파솔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/ 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8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개이므로 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7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개인 완전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도보다 먼 증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9A7E7-2844-DE1C-79F3-A133B27EF032}"/>
              </a:ext>
            </a:extLst>
          </p:cNvPr>
          <p:cNvSpPr txBox="1"/>
          <p:nvPr/>
        </p:nvSpPr>
        <p:spPr>
          <a:xfrm>
            <a:off x="8463064" y="5351036"/>
            <a:ext cx="3411164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장</a:t>
            </a:r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반음 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9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개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/ 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조성이 주어지지 않았으므로</a:t>
            </a:r>
            <a:b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감</a:t>
            </a:r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7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겹증</a:t>
            </a:r>
            <a:r>
              <a:rPr lang="en-US" altLang="ko-KR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0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  <a:r>
              <a:rPr lang="ko-KR" altLang="en-US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라고 답해도 틀린 답은 아닙니다</a:t>
            </a:r>
            <a:r>
              <a:rPr lang="en-US" altLang="ko-KR" sz="20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.)</a:t>
            </a:r>
            <a:endParaRPr lang="ko-KR" altLang="en-US" sz="20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26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39D67-F5E7-32A0-0FDB-4C42ACC7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 퀴즈 </a:t>
            </a:r>
            <a:r>
              <a:rPr lang="en-US" altLang="ko-KR" dirty="0"/>
              <a:t>3:</a:t>
            </a:r>
            <a:r>
              <a:rPr lang="ko-KR" altLang="en-US" dirty="0"/>
              <a:t>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8E3BB2-80D4-057E-087C-CD9E664DA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278086"/>
          </a:xfrm>
        </p:spPr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chemeClr val="accent2"/>
                </a:solidFill>
              </a:rPr>
              <a:t>과제</a:t>
            </a:r>
            <a:r>
              <a:rPr lang="en-US" altLang="ko-KR" sz="1800" b="1" dirty="0">
                <a:solidFill>
                  <a:schemeClr val="accent2"/>
                </a:solidFill>
              </a:rPr>
              <a:t>) </a:t>
            </a:r>
            <a:r>
              <a:rPr lang="ko-KR" altLang="en-US" sz="1800" dirty="0"/>
              <a:t>다음 사이트에서 음정 문제를 풀어봅시다</a:t>
            </a:r>
            <a:r>
              <a:rPr lang="en-US" altLang="ko-KR" sz="1800" dirty="0"/>
              <a:t>!</a:t>
            </a:r>
          </a:p>
          <a:p>
            <a:pPr lvl="1"/>
            <a:r>
              <a:rPr lang="en-US" altLang="ko-KR" sz="1600" dirty="0">
                <a:hlinkClick r:id="rId2"/>
              </a:rPr>
              <a:t>https://www.musictheory.net/exercises/interval</a:t>
            </a:r>
            <a:endParaRPr lang="en-US" altLang="ko-KR" sz="1600" dirty="0"/>
          </a:p>
          <a:p>
            <a:pPr lvl="1"/>
            <a:r>
              <a:rPr lang="ko-KR" altLang="en-US" sz="1600" dirty="0"/>
              <a:t>소리를 켜고 들으면서 풀어보세요</a:t>
            </a:r>
            <a:r>
              <a:rPr lang="en-US" altLang="ko-KR" sz="1600" dirty="0"/>
              <a:t>!</a:t>
            </a:r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문제 설정을 기본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난이도 </a:t>
            </a:r>
            <a:r>
              <a:rPr lang="en-US" altLang="ko-KR" sz="1600" dirty="0">
                <a:solidFill>
                  <a:schemeClr val="accent6"/>
                </a:solidFill>
              </a:rPr>
              <a:t>2)</a:t>
            </a:r>
            <a:r>
              <a:rPr lang="ko-KR" altLang="en-US" sz="1600" dirty="0"/>
              <a:t>으로 두고 </a:t>
            </a:r>
            <a:r>
              <a:rPr lang="en-US" altLang="ko-KR" sz="1600" b="1" dirty="0">
                <a:solidFill>
                  <a:schemeClr val="accent1"/>
                </a:solidFill>
              </a:rPr>
              <a:t>10</a:t>
            </a:r>
            <a:r>
              <a:rPr lang="ko-KR" altLang="en-US" sz="1600" b="1" dirty="0">
                <a:solidFill>
                  <a:schemeClr val="accent1"/>
                </a:solidFill>
              </a:rPr>
              <a:t>문제 이상의 정답을 기록한 후</a:t>
            </a:r>
            <a:br>
              <a:rPr lang="en-US" altLang="ko-KR" sz="1600" b="1" dirty="0">
                <a:solidFill>
                  <a:schemeClr val="accent1"/>
                </a:solidFill>
              </a:rPr>
            </a:br>
            <a:r>
              <a:rPr lang="ko-KR" altLang="en-US" sz="1600" b="1" dirty="0">
                <a:solidFill>
                  <a:schemeClr val="accent1"/>
                </a:solidFill>
              </a:rPr>
              <a:t>스크린샷을 찍어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ko-KR" altLang="en-US" sz="1600" b="1" dirty="0" err="1">
                <a:solidFill>
                  <a:schemeClr val="accent1"/>
                </a:solidFill>
              </a:rPr>
              <a:t>디스코드</a:t>
            </a:r>
            <a:r>
              <a:rPr lang="ko-KR" altLang="en-US" sz="1600" b="1" dirty="0">
                <a:solidFill>
                  <a:schemeClr val="accent1"/>
                </a:solidFill>
              </a:rPr>
              <a:t> </a:t>
            </a:r>
            <a:r>
              <a:rPr lang="en-US" altLang="ko-KR" sz="1600" dirty="0">
                <a:solidFill>
                  <a:schemeClr val="accent4"/>
                </a:solidFill>
              </a:rPr>
              <a:t>#</a:t>
            </a:r>
            <a:r>
              <a:rPr lang="ko-KR" altLang="en-US" sz="1600" dirty="0">
                <a:solidFill>
                  <a:schemeClr val="accent4"/>
                </a:solidFill>
              </a:rPr>
              <a:t>🎼</a:t>
            </a:r>
            <a:r>
              <a:rPr lang="ko-KR" altLang="en-US" sz="1600" dirty="0" err="1">
                <a:solidFill>
                  <a:schemeClr val="accent4"/>
                </a:solidFill>
              </a:rPr>
              <a:t>내가만든음악</a:t>
            </a:r>
            <a:r>
              <a:rPr lang="ko-KR" altLang="en-US" sz="1600" dirty="0">
                <a:solidFill>
                  <a:schemeClr val="accent4"/>
                </a:solidFill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</a:rPr>
              <a:t>채널에 올려주세요</a:t>
            </a:r>
            <a:r>
              <a:rPr lang="en-US" altLang="ko-KR" sz="1600" b="1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ko-KR" altLang="en-US" sz="1400" dirty="0"/>
              <a:t>오답이 있어도 계속 풀어보세요</a:t>
            </a:r>
            <a:r>
              <a:rPr lang="en-US" altLang="ko-KR" sz="1400" dirty="0"/>
              <a:t>!</a:t>
            </a:r>
          </a:p>
          <a:p>
            <a:pPr lvl="2"/>
            <a:r>
              <a:rPr lang="ko-KR" altLang="en-US" sz="1400" dirty="0"/>
              <a:t>다음 주 세미나 시작 전까지 제출하시면 됩니다</a:t>
            </a:r>
            <a:r>
              <a:rPr lang="en-US" altLang="ko-KR" sz="1400" dirty="0"/>
              <a:t>.</a:t>
            </a:r>
          </a:p>
          <a:p>
            <a:pPr lvl="2"/>
            <a:endParaRPr lang="en-US" altLang="ko-KR" sz="1400" dirty="0"/>
          </a:p>
          <a:p>
            <a:pPr lvl="1"/>
            <a:r>
              <a:rPr lang="en-US" altLang="ko-KR" sz="1600" dirty="0">
                <a:solidFill>
                  <a:schemeClr val="accent4"/>
                </a:solidFill>
              </a:rPr>
              <a:t>A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증음정</a:t>
            </a:r>
            <a:r>
              <a:rPr lang="en-US" altLang="ko-KR" sz="1600" dirty="0">
                <a:solidFill>
                  <a:schemeClr val="accent6"/>
                </a:solidFill>
              </a:rPr>
              <a:t>(augmented)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>
                <a:solidFill>
                  <a:schemeClr val="accent4"/>
                </a:solidFill>
              </a:rPr>
              <a:t>M</a:t>
            </a:r>
            <a:r>
              <a:rPr lang="ko-KR" altLang="en-US" sz="1600" dirty="0"/>
              <a:t>은 장음정</a:t>
            </a:r>
            <a:r>
              <a:rPr lang="en-US" altLang="ko-KR" sz="1600" dirty="0">
                <a:solidFill>
                  <a:schemeClr val="accent6"/>
                </a:solidFill>
              </a:rPr>
              <a:t>(major)</a:t>
            </a:r>
            <a:r>
              <a:rPr lang="en-US" altLang="ko-KR" sz="1600" dirty="0"/>
              <a:t>,</a:t>
            </a:r>
            <a:r>
              <a:rPr lang="en-US" altLang="ko-KR" sz="1600" dirty="0">
                <a:solidFill>
                  <a:schemeClr val="accent6"/>
                </a:solidFill>
              </a:rPr>
              <a:t> </a:t>
            </a:r>
            <a:r>
              <a:rPr lang="en-US" altLang="ko-KR" sz="1600" dirty="0">
                <a:solidFill>
                  <a:schemeClr val="accent4"/>
                </a:solidFill>
              </a:rPr>
              <a:t>P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완전음정</a:t>
            </a:r>
            <a:r>
              <a:rPr lang="en-US" altLang="ko-KR" sz="1600" dirty="0">
                <a:solidFill>
                  <a:schemeClr val="accent6"/>
                </a:solidFill>
              </a:rPr>
              <a:t>(perfect)</a:t>
            </a:r>
            <a:r>
              <a:rPr lang="en-US" altLang="ko-KR" sz="1600" dirty="0"/>
              <a:t>,</a:t>
            </a:r>
            <a:br>
              <a:rPr lang="en-US" altLang="ko-KR" sz="1600" dirty="0">
                <a:solidFill>
                  <a:schemeClr val="accent6"/>
                </a:solidFill>
              </a:rPr>
            </a:br>
            <a:r>
              <a:rPr lang="en-US" altLang="ko-KR" sz="1600" dirty="0">
                <a:solidFill>
                  <a:schemeClr val="accent4"/>
                </a:solidFill>
              </a:rPr>
              <a:t>m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단음정</a:t>
            </a:r>
            <a:r>
              <a:rPr lang="en-US" altLang="ko-KR" sz="1600" dirty="0">
                <a:solidFill>
                  <a:schemeClr val="accent6"/>
                </a:solidFill>
              </a:rPr>
              <a:t>(minor)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>
                <a:solidFill>
                  <a:schemeClr val="accent4"/>
                </a:solidFill>
              </a:rPr>
              <a:t>d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감음정</a:t>
            </a:r>
            <a:r>
              <a:rPr lang="en-US" altLang="ko-KR" sz="1600" dirty="0">
                <a:solidFill>
                  <a:schemeClr val="accent6"/>
                </a:solidFill>
              </a:rPr>
              <a:t>(diminished)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여러분이 음정 마스터가 되었다고 생각한다면 문제 설정에서 난이도를 높여 도전해보세요</a:t>
            </a:r>
            <a:r>
              <a:rPr lang="en-US" altLang="ko-KR" sz="1600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D6838-9A0C-1A15-9DFE-A163C05C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679" y="1184259"/>
            <a:ext cx="380103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0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BCF37-F919-9B80-78B3-502465AF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음악의 </a:t>
            </a:r>
            <a:r>
              <a:rPr lang="en-US" altLang="ko-KR" dirty="0"/>
              <a:t>3</a:t>
            </a:r>
            <a:r>
              <a:rPr lang="ko-KR" altLang="en-US" dirty="0"/>
              <a:t>요소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25F1750-DADB-9B91-CF2A-6CD10072B8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309915"/>
              </p:ext>
            </p:extLst>
          </p:nvPr>
        </p:nvGraphicFramePr>
        <p:xfrm>
          <a:off x="2016760" y="12877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그래픽 7" descr="악보 표기법 단색으로 채워진">
            <a:extLst>
              <a:ext uri="{FF2B5EF4-FFF2-40B4-BE49-F238E27FC236}">
                <a16:creationId xmlns:a16="http://schemas.microsoft.com/office/drawing/2014/main" id="{178F324E-E645-9D9C-D87B-541E7BE2C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3655" y="3268392"/>
            <a:ext cx="1843730" cy="18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7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 편</a:t>
            </a:r>
          </a:p>
        </p:txBody>
      </p:sp>
    </p:spTree>
    <p:extLst>
      <p:ext uri="{BB962C8B-B14F-4D97-AF65-F5344CB8AC3E}">
        <p14:creationId xmlns:p14="http://schemas.microsoft.com/office/powerpoint/2010/main" val="249341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화음과 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/>
              <a:t>화음</a:t>
            </a:r>
            <a:r>
              <a:rPr lang="en-US" altLang="ko-KR" dirty="0"/>
              <a:t>(Chord, 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높이가 다른 둘 이상의 음이 동시에 울렸을 때 나는 소리</a:t>
            </a:r>
            <a:endParaRPr lang="en-US" altLang="ko-KR" dirty="0">
              <a:solidFill>
                <a:schemeClr val="accent4"/>
              </a:solidFill>
            </a:endParaRP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지금부터 자세히 다뤄보도록 하겠습니다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altLang="ko-KR" dirty="0">
                <a:hlinkClick r:id="rId2"/>
              </a:rPr>
              <a:t>https://ko.wikipedia.org/wiki/</a:t>
            </a:r>
            <a:r>
              <a:rPr lang="ko-KR" altLang="en-US" dirty="0">
                <a:hlinkClick r:id="rId2"/>
              </a:rPr>
              <a:t>화음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화성</a:t>
            </a:r>
            <a:r>
              <a:rPr lang="en-US" altLang="ko-KR" dirty="0"/>
              <a:t>(Harmony)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음악 속에서 화음이 연속함으로써 생기는 음향의 시간적 흐름</a:t>
            </a:r>
            <a:endParaRPr lang="en-US" altLang="ko-KR" dirty="0">
              <a:solidFill>
                <a:schemeClr val="accent4"/>
              </a:solidFill>
            </a:endParaRPr>
          </a:p>
          <a:p>
            <a:pPr lvl="1"/>
            <a:r>
              <a:rPr lang="ko-KR" altLang="en-US" dirty="0"/>
              <a:t>화음의 수평적 배치가 화성을 만듭니다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화성법</a:t>
            </a:r>
            <a:r>
              <a:rPr lang="en-US" altLang="ko-KR" dirty="0"/>
              <a:t>’</a:t>
            </a:r>
            <a:r>
              <a:rPr lang="ko-KR" altLang="en-US" dirty="0"/>
              <a:t>이라고 하면 전통적인 </a:t>
            </a:r>
            <a:r>
              <a:rPr lang="en-US" altLang="ko-KR" dirty="0"/>
              <a:t>‘</a:t>
            </a:r>
            <a:r>
              <a:rPr lang="ko-KR" altLang="en-US" dirty="0"/>
              <a:t>기능화성법</a:t>
            </a:r>
            <a:r>
              <a:rPr lang="en-US" altLang="ko-KR" dirty="0"/>
              <a:t>’</a:t>
            </a:r>
            <a:r>
              <a:rPr lang="ko-KR" altLang="en-US" dirty="0"/>
              <a:t>과 현대적인 </a:t>
            </a:r>
            <a:r>
              <a:rPr lang="en-US" altLang="ko-KR" dirty="0"/>
              <a:t>‘</a:t>
            </a:r>
            <a:r>
              <a:rPr lang="ko-KR" altLang="en-US" dirty="0"/>
              <a:t>재즈화성법</a:t>
            </a:r>
            <a:r>
              <a:rPr lang="en-US" altLang="ko-KR" dirty="0"/>
              <a:t>’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알면 작곡에도 도움이 되지만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작곡할 때보다 곡을 분석할 때 더 도움이 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altLang="ko-KR" dirty="0">
                <a:hlinkClick r:id="rId3"/>
              </a:rPr>
              <a:t>https://ko.wikipedia.org/wiki/</a:t>
            </a:r>
            <a:r>
              <a:rPr lang="ko-KR" altLang="en-US" dirty="0">
                <a:hlinkClick r:id="rId3"/>
              </a:rPr>
              <a:t>화성</a:t>
            </a:r>
            <a:r>
              <a:rPr lang="en-US" altLang="ko-KR" dirty="0">
                <a:hlinkClick r:id="rId3"/>
              </a:rPr>
              <a:t>_(</a:t>
            </a:r>
            <a:r>
              <a:rPr lang="ko-KR" altLang="en-US" dirty="0">
                <a:hlinkClick r:id="rId3"/>
              </a:rPr>
              <a:t>음악</a:t>
            </a:r>
            <a:r>
              <a:rPr lang="en-US" altLang="ko-KR" dirty="0">
                <a:hlinkClick r:id="rId3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669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>
            <a:normAutofit/>
          </a:bodyPr>
          <a:lstStyle/>
          <a:p>
            <a:r>
              <a:rPr lang="ko-KR" altLang="en-US" dirty="0"/>
              <a:t>배음</a:t>
            </a:r>
            <a:r>
              <a:rPr lang="en-US" altLang="ko-KR" dirty="0"/>
              <a:t>(overtone)</a:t>
            </a:r>
          </a:p>
          <a:p>
            <a:pPr lvl="1"/>
            <a:r>
              <a:rPr lang="ko-KR" altLang="en-US" dirty="0"/>
              <a:t>하나의 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기본음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에 대해</a:t>
            </a:r>
            <a:r>
              <a:rPr lang="en-US" altLang="ko-KR" dirty="0"/>
              <a:t>,</a:t>
            </a:r>
            <a:r>
              <a:rPr lang="ko-KR" altLang="en-US" dirty="0"/>
              <a:t> 이것보다 높은 </a:t>
            </a:r>
            <a:r>
              <a:rPr lang="ko-KR" altLang="en-US" dirty="0">
                <a:solidFill>
                  <a:schemeClr val="accent4"/>
                </a:solidFill>
              </a:rPr>
              <a:t>정수배의 진동수</a:t>
            </a:r>
            <a:r>
              <a:rPr lang="ko-KR" altLang="en-US" dirty="0"/>
              <a:t>를 갖는 모든 위쪽 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sz="1800" dirty="0"/>
              <a:t>순음</a:t>
            </a:r>
            <a:r>
              <a:rPr lang="en-US" altLang="ko-KR" sz="1800" dirty="0">
                <a:solidFill>
                  <a:schemeClr val="accent6"/>
                </a:solidFill>
              </a:rPr>
              <a:t>(pure tone)</a:t>
            </a:r>
            <a:r>
              <a:rPr lang="ko-KR" altLang="en-US" sz="1800" dirty="0"/>
              <a:t>은 단일 주파수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진동수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ko-KR" altLang="en-US" sz="1800" dirty="0"/>
              <a:t>를 가집니다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그러나 실제 악기들은 순음이 아닌</a:t>
            </a:r>
            <a:r>
              <a:rPr lang="en-US" altLang="ko-KR" sz="1800" dirty="0"/>
              <a:t>, </a:t>
            </a:r>
            <a:r>
              <a:rPr lang="ko-KR" altLang="en-US" sz="1800" dirty="0"/>
              <a:t>배음을 동반한 소리가 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그랜드 피아노로 </a:t>
            </a:r>
            <a:r>
              <a:rPr lang="en-US" altLang="ko-KR" sz="1800" dirty="0"/>
              <a:t>C1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기본음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ko-KR" altLang="en-US" sz="1800" dirty="0"/>
              <a:t>을 치면 </a:t>
            </a:r>
            <a:r>
              <a:rPr lang="en-US" altLang="ko-KR" sz="1800" dirty="0"/>
              <a:t>C1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소리뿐만</a:t>
            </a:r>
            <a:r>
              <a:rPr lang="ko-KR" altLang="en-US" sz="1800" dirty="0"/>
              <a:t> 아니라</a:t>
            </a:r>
            <a:br>
              <a:rPr lang="en-US" altLang="ko-KR" sz="1800" dirty="0"/>
            </a:br>
            <a:r>
              <a:rPr lang="en-US" altLang="ko-KR" sz="1800" dirty="0"/>
              <a:t>C2, G2, C3, E3, G3, B</a:t>
            </a:r>
            <a:r>
              <a:rPr lang="en-US" altLang="ko-KR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♭3 </a:t>
            </a:r>
            <a:r>
              <a:rPr lang="ko-KR" altLang="en-US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등의 소리가 함께 들립니다</a:t>
            </a:r>
            <a:r>
              <a:rPr lang="en-US" altLang="ko-KR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br>
              <a:rPr lang="en-US" altLang="ko-KR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ko-KR" altLang="en-US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이를 </a:t>
            </a:r>
            <a:r>
              <a:rPr lang="ko-KR" altLang="en-US" sz="1800" dirty="0">
                <a:solidFill>
                  <a:schemeClr val="accent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배음 현상</a:t>
            </a:r>
            <a:r>
              <a:rPr lang="ko-KR" altLang="en-US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이라 합니다</a:t>
            </a:r>
            <a:r>
              <a:rPr lang="en-US" altLang="ko-KR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en-US" altLang="ko-KR" sz="2400" dirty="0"/>
          </a:p>
          <a:p>
            <a:pPr lvl="1"/>
            <a:r>
              <a:rPr lang="ko-KR" altLang="en-US" sz="1800" dirty="0"/>
              <a:t>배음 현상이 잘 일어날수록 악기 소리가 </a:t>
            </a:r>
            <a:r>
              <a:rPr lang="ko-KR" altLang="en-US" sz="1800" dirty="0" err="1"/>
              <a:t>풍부해집니다</a:t>
            </a:r>
            <a:r>
              <a:rPr lang="en-US" altLang="ko-KR" sz="1800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sz="1800" dirty="0"/>
              <a:t>배음 관계는 소리의 조화로움과 관련이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두 음의 진동수가 </a:t>
            </a:r>
            <a:r>
              <a:rPr lang="en-US" altLang="ko-KR" sz="1800" dirty="0"/>
              <a:t>2</a:t>
            </a:r>
            <a:r>
              <a:rPr lang="ko-KR" altLang="en-US" sz="1800" dirty="0"/>
              <a:t>배 차이 나면</a:t>
            </a:r>
            <a:r>
              <a:rPr lang="en-US" altLang="ko-KR" sz="1800" dirty="0"/>
              <a:t> </a:t>
            </a:r>
            <a:r>
              <a:rPr lang="ko-KR" altLang="en-US" sz="1800" dirty="0"/>
              <a:t>음정은 </a:t>
            </a:r>
            <a:r>
              <a:rPr lang="en-US" altLang="ko-KR" sz="1800" dirty="0"/>
              <a:t>1</a:t>
            </a:r>
            <a:r>
              <a:rPr lang="ko-KR" altLang="en-US" sz="1800" dirty="0"/>
              <a:t>옥타브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완전</a:t>
            </a:r>
            <a:r>
              <a:rPr lang="en-US" altLang="ko-KR" sz="1800" dirty="0">
                <a:solidFill>
                  <a:schemeClr val="accent6"/>
                </a:solidFill>
              </a:rPr>
              <a:t>8</a:t>
            </a:r>
            <a:r>
              <a:rPr lang="ko-KR" altLang="en-US" sz="1800" dirty="0">
                <a:solidFill>
                  <a:schemeClr val="accent6"/>
                </a:solidFill>
              </a:rPr>
              <a:t>도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배음</a:t>
            </a: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7A32A334-A0B7-D829-3AAB-39CD255BD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8090" y="2962457"/>
            <a:ext cx="3355711" cy="3193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B0DDA0C-F033-3880-655C-D14CCAE5F04D}"/>
              </a:ext>
            </a:extLst>
          </p:cNvPr>
          <p:cNvSpPr txBox="1"/>
          <p:nvPr/>
        </p:nvSpPr>
        <p:spPr>
          <a:xfrm>
            <a:off x="5597616" y="6155795"/>
            <a:ext cx="6084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4"/>
              </a:rPr>
              <a:t>https://en.wikipedia.org/wiki/Overtone#/media/File:Harmonic_partials_on_strings.svg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65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 err="1"/>
              <a:t>배음렬</a:t>
            </a:r>
            <a:r>
              <a:rPr lang="en-US" altLang="ko-KR" dirty="0"/>
              <a:t>(harmonic series)</a:t>
            </a:r>
          </a:p>
          <a:p>
            <a:pPr lvl="1"/>
            <a:r>
              <a:rPr lang="en-US" altLang="ko-KR" dirty="0"/>
              <a:t>C1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기본음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을 연주할 때 배음 현상으로 동반되는 음들을 주파수 순서대로 나열한 것</a:t>
            </a:r>
            <a:endParaRPr lang="en-US" altLang="ko-KR" dirty="0"/>
          </a:p>
          <a:p>
            <a:pPr lvl="1"/>
            <a:r>
              <a:rPr lang="ko-KR" altLang="en-US" dirty="0"/>
              <a:t>두 음 사이의 소리의 진동비를 알 수 있습니다</a:t>
            </a:r>
            <a:r>
              <a:rPr lang="en-US" altLang="ko-KR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53F2E5-84F4-BB1D-5384-4A5E3F728FE0}"/>
              </a:ext>
            </a:extLst>
          </p:cNvPr>
          <p:cNvSpPr txBox="1"/>
          <p:nvPr/>
        </p:nvSpPr>
        <p:spPr>
          <a:xfrm>
            <a:off x="7646879" y="2902985"/>
            <a:ext cx="1424897" cy="58477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/>
                </a:solidFill>
                <a:latin typeface="+mn-ea"/>
              </a:rPr>
              <a:t>보다 살짝 높은 음</a:t>
            </a:r>
          </a:p>
          <a:p>
            <a:pPr algn="ctr"/>
            <a:br>
              <a:rPr lang="en-US" altLang="ko-KR" sz="1100" dirty="0">
                <a:solidFill>
                  <a:schemeClr val="accent2"/>
                </a:solidFill>
                <a:latin typeface="+mn-ea"/>
              </a:rPr>
            </a:br>
            <a:r>
              <a:rPr lang="en-US" altLang="ko-KR" sz="1100" dirty="0">
                <a:solidFill>
                  <a:schemeClr val="accent2"/>
                </a:solidFill>
                <a:highlight>
                  <a:srgbClr val="FFFFFF"/>
                </a:highlight>
                <a:latin typeface="+mn-ea"/>
              </a:rPr>
              <a:t>A</a:t>
            </a:r>
            <a:r>
              <a:rPr lang="en-US" altLang="ko-KR" sz="1100" dirty="0">
                <a:solidFill>
                  <a:schemeClr val="accent2"/>
                </a:solidFill>
                <a:highlight>
                  <a:srgbClr val="FFFFFF"/>
                </a:highlight>
                <a:latin typeface="+mn-ea"/>
                <a:ea typeface="맑은 고딕" panose="020B0503020000020004" pitchFamily="34" charset="-127"/>
              </a:rPr>
              <a:t>♭</a:t>
            </a:r>
            <a:r>
              <a:rPr lang="en-US" altLang="ko-KR" sz="1100" dirty="0">
                <a:solidFill>
                  <a:schemeClr val="accent2"/>
                </a:solidFill>
                <a:highlight>
                  <a:srgbClr val="FFFFFF"/>
                </a:highlight>
                <a:latin typeface="+mn-ea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F2F251-B7E7-B992-6EEE-5902F76E30F9}"/>
              </a:ext>
            </a:extLst>
          </p:cNvPr>
          <p:cNvSpPr txBox="1"/>
          <p:nvPr/>
        </p:nvSpPr>
        <p:spPr>
          <a:xfrm>
            <a:off x="6710796" y="3095733"/>
            <a:ext cx="1268520" cy="41549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/>
                </a:solidFill>
                <a:highlight>
                  <a:srgbClr val="FFFFFF"/>
                </a:highlight>
                <a:latin typeface="+mn-ea"/>
              </a:rPr>
              <a:t>보다 살짝 높은 음</a:t>
            </a:r>
          </a:p>
          <a:p>
            <a:pPr algn="ctr"/>
            <a:r>
              <a:rPr lang="en-US" altLang="ko-KR" sz="1100" dirty="0">
                <a:solidFill>
                  <a:schemeClr val="accent2"/>
                </a:solidFill>
                <a:latin typeface="+mn-ea"/>
              </a:rPr>
              <a:t>F4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배음렬</a:t>
            </a:r>
            <a:endParaRPr lang="ko-KR" altLang="en-US" dirty="0"/>
          </a:p>
        </p:txBody>
      </p:sp>
      <p:pic>
        <p:nvPicPr>
          <p:cNvPr id="7" name="그림 6" descr="텍스트, 폰트, 번호이(가) 표시된 사진&#10;&#10;자동 생성된 설명">
            <a:extLst>
              <a:ext uri="{FF2B5EF4-FFF2-40B4-BE49-F238E27FC236}">
                <a16:creationId xmlns:a16="http://schemas.microsoft.com/office/drawing/2014/main" id="{1115B748-A7B7-F231-5EEF-B18127009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62" y="3583010"/>
            <a:ext cx="8652676" cy="255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146729-DBE6-EFEC-C931-B0D6004FC92D}"/>
              </a:ext>
            </a:extLst>
          </p:cNvPr>
          <p:cNvSpPr txBox="1"/>
          <p:nvPr/>
        </p:nvSpPr>
        <p:spPr>
          <a:xfrm>
            <a:off x="2227497" y="3290772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C1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18C8B-FDD9-92E1-1C7E-A85F90797032}"/>
              </a:ext>
            </a:extLst>
          </p:cNvPr>
          <p:cNvSpPr txBox="1"/>
          <p:nvPr/>
        </p:nvSpPr>
        <p:spPr>
          <a:xfrm>
            <a:off x="2695487" y="3291946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C2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92CAA-D944-A28D-0454-723558E91A43}"/>
              </a:ext>
            </a:extLst>
          </p:cNvPr>
          <p:cNvSpPr txBox="1"/>
          <p:nvPr/>
        </p:nvSpPr>
        <p:spPr>
          <a:xfrm>
            <a:off x="3152099" y="3297670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G2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4C26A-3B50-BB82-CC35-594CEB10F6E8}"/>
              </a:ext>
            </a:extLst>
          </p:cNvPr>
          <p:cNvSpPr txBox="1"/>
          <p:nvPr/>
        </p:nvSpPr>
        <p:spPr>
          <a:xfrm>
            <a:off x="3615480" y="3295656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C3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64674-674D-CB12-39BB-D0E907AF728E}"/>
              </a:ext>
            </a:extLst>
          </p:cNvPr>
          <p:cNvSpPr txBox="1"/>
          <p:nvPr/>
        </p:nvSpPr>
        <p:spPr>
          <a:xfrm>
            <a:off x="4072092" y="3289801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E3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165DF-5745-042F-0FF1-431A6A8B6FA3}"/>
              </a:ext>
            </a:extLst>
          </p:cNvPr>
          <p:cNvSpPr txBox="1"/>
          <p:nvPr/>
        </p:nvSpPr>
        <p:spPr>
          <a:xfrm>
            <a:off x="4536125" y="3295826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G3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01BE27-3921-FCDA-0D38-6FC7E5368E43}"/>
              </a:ext>
            </a:extLst>
          </p:cNvPr>
          <p:cNvSpPr txBox="1"/>
          <p:nvPr/>
        </p:nvSpPr>
        <p:spPr>
          <a:xfrm>
            <a:off x="4985694" y="3295826"/>
            <a:ext cx="617710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B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78F8ED-374D-2888-2F95-8EA3A9FB9887}"/>
              </a:ext>
            </a:extLst>
          </p:cNvPr>
          <p:cNvSpPr txBox="1"/>
          <p:nvPr/>
        </p:nvSpPr>
        <p:spPr>
          <a:xfrm>
            <a:off x="5671231" y="3295260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C4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5DA8FF-B4DD-DFD0-19DD-517FAF300DF6}"/>
              </a:ext>
            </a:extLst>
          </p:cNvPr>
          <p:cNvSpPr txBox="1"/>
          <p:nvPr/>
        </p:nvSpPr>
        <p:spPr>
          <a:xfrm>
            <a:off x="6179781" y="3301168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D4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39960-F5C7-F609-CB85-AC2F85558C88}"/>
              </a:ext>
            </a:extLst>
          </p:cNvPr>
          <p:cNvSpPr txBox="1"/>
          <p:nvPr/>
        </p:nvSpPr>
        <p:spPr>
          <a:xfrm>
            <a:off x="6702615" y="3306086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E4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396343-04DE-9CD2-A2CD-70AD9668F2E0}"/>
              </a:ext>
            </a:extLst>
          </p:cNvPr>
          <p:cNvSpPr txBox="1"/>
          <p:nvPr/>
        </p:nvSpPr>
        <p:spPr>
          <a:xfrm>
            <a:off x="7627217" y="3306086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G4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265E1F-F603-1060-12A0-7967E440CF8B}"/>
              </a:ext>
            </a:extLst>
          </p:cNvPr>
          <p:cNvSpPr txBox="1"/>
          <p:nvPr/>
        </p:nvSpPr>
        <p:spPr>
          <a:xfrm>
            <a:off x="8198963" y="3102734"/>
            <a:ext cx="1307668" cy="4154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highlight>
                  <a:srgbClr val="FFFFFF"/>
                </a:highlight>
                <a:latin typeface="+mn-ea"/>
              </a:rPr>
              <a:t>보다 살짝 낮은 음</a:t>
            </a:r>
          </a:p>
          <a:p>
            <a:pPr algn="ctr"/>
            <a:r>
              <a:rPr lang="en-US" altLang="ko-KR" sz="1100" dirty="0">
                <a:solidFill>
                  <a:schemeClr val="accent4"/>
                </a:solidFill>
                <a:highlight>
                  <a:srgbClr val="FFFFFF"/>
                </a:highlight>
                <a:latin typeface="+mn-ea"/>
                <a:ea typeface="맑은 고딕" panose="020B0503020000020004" pitchFamily="34" charset="-127"/>
              </a:rPr>
              <a:t>B♭</a:t>
            </a:r>
            <a:r>
              <a:rPr lang="en-US" altLang="ko-KR" sz="1100" dirty="0">
                <a:solidFill>
                  <a:schemeClr val="accent4"/>
                </a:solidFill>
                <a:highlight>
                  <a:srgbClr val="FFFFFF"/>
                </a:highlight>
                <a:latin typeface="+mn-ea"/>
              </a:rPr>
              <a:t>4</a:t>
            </a:r>
            <a:endParaRPr lang="ko-KR" altLang="en-US" sz="1100" dirty="0">
              <a:solidFill>
                <a:schemeClr val="accent4"/>
              </a:solidFill>
              <a:highlight>
                <a:srgbClr val="FFFFFF"/>
              </a:highlight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74BAE7-F02A-40D5-0BF4-98879F3A2F91}"/>
              </a:ext>
            </a:extLst>
          </p:cNvPr>
          <p:cNvSpPr txBox="1"/>
          <p:nvPr/>
        </p:nvSpPr>
        <p:spPr>
          <a:xfrm>
            <a:off x="9150893" y="3297670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B4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60D9FC-5669-2223-A18F-4A732CCDE1FC}"/>
              </a:ext>
            </a:extLst>
          </p:cNvPr>
          <p:cNvSpPr txBox="1"/>
          <p:nvPr/>
        </p:nvSpPr>
        <p:spPr>
          <a:xfrm>
            <a:off x="9621891" y="3300265"/>
            <a:ext cx="419516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C5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D2EC8-6DAD-7C01-1327-08238B6AE14F}"/>
              </a:ext>
            </a:extLst>
          </p:cNvPr>
          <p:cNvSpPr txBox="1"/>
          <p:nvPr/>
        </p:nvSpPr>
        <p:spPr>
          <a:xfrm>
            <a:off x="1404026" y="6139266"/>
            <a:ext cx="9383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3"/>
              </a:rPr>
              <a:t>https://en.wikipedia.org/wiki/Harmonic_series_(music)#/media/File:Harmonics_to_32.png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3589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협화음과 불협화음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/>
              <a:t>사전적 정의</a:t>
            </a:r>
            <a:endParaRPr lang="en-US" altLang="ko-KR" dirty="0"/>
          </a:p>
          <a:p>
            <a:pPr lvl="1"/>
            <a:r>
              <a:rPr lang="ko-KR" altLang="en-US" dirty="0"/>
              <a:t>협화음</a:t>
            </a:r>
            <a:r>
              <a:rPr lang="en-US" altLang="ko-KR" dirty="0"/>
              <a:t>(Consonance): </a:t>
            </a:r>
            <a:r>
              <a:rPr lang="ko-KR" altLang="en-US" dirty="0"/>
              <a:t>불협화음이 아닌 것</a:t>
            </a:r>
            <a:endParaRPr lang="en-US" altLang="ko-KR" dirty="0"/>
          </a:p>
          <a:p>
            <a:pPr lvl="1"/>
            <a:r>
              <a:rPr lang="ko-KR" altLang="en-US" dirty="0"/>
              <a:t>불협화음</a:t>
            </a:r>
            <a:r>
              <a:rPr lang="en-US" altLang="ko-KR" dirty="0"/>
              <a:t>(Dissonance): </a:t>
            </a:r>
            <a:r>
              <a:rPr lang="ko-KR" altLang="en-US" dirty="0"/>
              <a:t>협화음이 아닌 것</a:t>
            </a:r>
            <a:endParaRPr lang="en-US" altLang="ko-KR" dirty="0"/>
          </a:p>
          <a:p>
            <a:pPr lvl="1"/>
            <a:r>
              <a:rPr lang="ko-KR" altLang="en-US" strike="sngStrike" dirty="0"/>
              <a:t>순환 정의</a:t>
            </a:r>
            <a:r>
              <a:rPr lang="en-US" altLang="ko-KR" strike="sngStrike" dirty="0"/>
              <a:t>……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“</a:t>
            </a:r>
            <a:r>
              <a:rPr lang="ko-KR" altLang="en-US" dirty="0">
                <a:solidFill>
                  <a:schemeClr val="accent1"/>
                </a:solidFill>
              </a:rPr>
              <a:t>두 개념은 완전히 설명된 적이 없다</a:t>
            </a:r>
            <a:r>
              <a:rPr lang="en-US" altLang="ko-KR" dirty="0">
                <a:solidFill>
                  <a:schemeClr val="accent1"/>
                </a:solidFill>
              </a:rPr>
              <a:t>.”</a:t>
            </a:r>
          </a:p>
          <a:p>
            <a:r>
              <a:rPr lang="ko-KR" altLang="en-US" dirty="0"/>
              <a:t>동시에 울리거나 연속적으로 울리는 소리가 어떻게 들리는가에 따라 분류</a:t>
            </a:r>
            <a:endParaRPr lang="en-US" altLang="ko-KR" dirty="0"/>
          </a:p>
          <a:p>
            <a:pPr lvl="1"/>
            <a:r>
              <a:rPr lang="ko-KR" altLang="en-US" dirty="0"/>
              <a:t>협화음은 </a:t>
            </a:r>
            <a:r>
              <a:rPr lang="ko-KR" altLang="en-US" dirty="0">
                <a:solidFill>
                  <a:schemeClr val="accent4"/>
                </a:solidFill>
              </a:rPr>
              <a:t>달콤함</a:t>
            </a:r>
            <a:r>
              <a:rPr lang="en-US" altLang="ko-KR" dirty="0">
                <a:solidFill>
                  <a:schemeClr val="accent4"/>
                </a:solidFill>
              </a:rPr>
              <a:t>, </a:t>
            </a:r>
            <a:r>
              <a:rPr lang="ko-KR" altLang="en-US" dirty="0">
                <a:solidFill>
                  <a:schemeClr val="accent4"/>
                </a:solidFill>
              </a:rPr>
              <a:t>편안함</a:t>
            </a:r>
            <a:r>
              <a:rPr lang="en-US" altLang="ko-KR" dirty="0">
                <a:solidFill>
                  <a:schemeClr val="accent4"/>
                </a:solidFill>
              </a:rPr>
              <a:t>, </a:t>
            </a:r>
            <a:r>
              <a:rPr lang="ko-KR" altLang="en-US" dirty="0">
                <a:solidFill>
                  <a:schemeClr val="accent4"/>
                </a:solidFill>
              </a:rPr>
              <a:t>용인됨</a:t>
            </a:r>
            <a:r>
              <a:rPr lang="ko-KR" altLang="en-US" dirty="0"/>
              <a:t>과 관련</a:t>
            </a:r>
            <a:endParaRPr lang="en-US" altLang="ko-KR" dirty="0"/>
          </a:p>
          <a:p>
            <a:pPr lvl="1"/>
            <a:r>
              <a:rPr lang="ko-KR" altLang="en-US" dirty="0"/>
              <a:t>불협화음은 </a:t>
            </a:r>
            <a:r>
              <a:rPr lang="ko-KR" altLang="en-US" dirty="0">
                <a:solidFill>
                  <a:schemeClr val="accent2"/>
                </a:solidFill>
              </a:rPr>
              <a:t>엄격함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불쾌함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불용인</a:t>
            </a:r>
            <a:r>
              <a:rPr lang="ko-KR" altLang="en-US" dirty="0"/>
              <a:t>과 관련</a:t>
            </a:r>
            <a:endParaRPr lang="en-US" altLang="ko-KR" dirty="0"/>
          </a:p>
          <a:p>
            <a:r>
              <a:rPr lang="ko-KR" altLang="en-US" dirty="0"/>
              <a:t>소리의 진동비가 단순한 </a:t>
            </a:r>
            <a:r>
              <a:rPr lang="ko-KR" altLang="en-US" dirty="0" err="1"/>
              <a:t>정수비</a:t>
            </a:r>
            <a:r>
              <a:rPr lang="en-US" altLang="ko-KR" dirty="0">
                <a:solidFill>
                  <a:schemeClr val="accent6"/>
                </a:solidFill>
              </a:rPr>
              <a:t>(2:1, 3:2 </a:t>
            </a:r>
            <a:r>
              <a:rPr lang="ko-KR" altLang="en-US" dirty="0">
                <a:solidFill>
                  <a:schemeClr val="accent6"/>
                </a:solidFill>
              </a:rPr>
              <a:t>등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이면 협화음에 가깝고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복잡한 </a:t>
            </a:r>
            <a:r>
              <a:rPr lang="ko-KR" altLang="en-US" dirty="0" err="1"/>
              <a:t>정수비</a:t>
            </a:r>
            <a:r>
              <a:rPr lang="en-US" altLang="ko-KR" dirty="0">
                <a:solidFill>
                  <a:schemeClr val="accent6"/>
                </a:solidFill>
              </a:rPr>
              <a:t>(16:15, 45:32 </a:t>
            </a:r>
            <a:r>
              <a:rPr lang="ko-KR" altLang="en-US" dirty="0">
                <a:solidFill>
                  <a:schemeClr val="accent6"/>
                </a:solidFill>
              </a:rPr>
              <a:t>등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이면 불협화음에 가깝습니다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배음렬</a:t>
            </a:r>
            <a:r>
              <a:rPr lang="ko-KR" altLang="en-US" dirty="0">
                <a:solidFill>
                  <a:schemeClr val="accent1"/>
                </a:solidFill>
              </a:rPr>
              <a:t> 참고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hlinkClick r:id="rId2"/>
              </a:rPr>
              <a:t>https://en.wikipedia.org/wiki/Consonance_and_dissonance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620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2D2EA-C883-46DC-8C07-B03AF9C9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협화음의 종류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BFF230-5380-4BFA-9E89-AC80ED52B0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완전 협화음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Unison(</a:t>
                </a:r>
                <a:r>
                  <a:rPr lang="ko-KR" altLang="en-US" dirty="0"/>
                  <a:t>완전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도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ko-KR" altLang="en-US" dirty="0"/>
                  <a:t>두 음이 완전히 같은 음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accent6"/>
                    </a:solidFill>
                  </a:rPr>
                  <a:t>반음 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0</a:t>
                </a:r>
                <a:r>
                  <a:rPr lang="ko-KR" altLang="en-US" dirty="0">
                    <a:solidFill>
                      <a:schemeClr val="accent6"/>
                    </a:solidFill>
                  </a:rPr>
                  <a:t>개 차이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)</a:t>
                </a:r>
                <a:r>
                  <a:rPr lang="ko-KR" altLang="en-US" dirty="0"/>
                  <a:t>인 경우</a:t>
                </a:r>
                <a:endParaRPr lang="en-US" altLang="ko-KR" dirty="0"/>
              </a:p>
              <a:p>
                <a:pPr lvl="2"/>
                <a:r>
                  <a:rPr lang="ko-KR" altLang="en-US" dirty="0">
                    <a:solidFill>
                      <a:schemeClr val="accent1"/>
                    </a:solidFill>
                  </a:rPr>
                  <a:t>합창곡 등에서 멜로디를 강조할 때 주로 사용</a:t>
                </a:r>
                <a:endParaRPr lang="en-US" altLang="ko-KR" dirty="0">
                  <a:solidFill>
                    <a:schemeClr val="accent1"/>
                  </a:solidFill>
                </a:endParaRPr>
              </a:p>
              <a:p>
                <a:pPr lvl="2"/>
                <a:endParaRPr lang="en-US" altLang="ko-KR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altLang="ko-KR" dirty="0"/>
                  <a:t>Octaves(</a:t>
                </a:r>
                <a:r>
                  <a:rPr lang="ko-KR" altLang="en-US" dirty="0"/>
                  <a:t>완전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도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ko-KR" altLang="en-US" dirty="0"/>
                  <a:t>두 음이 옥타브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accent6"/>
                    </a:solidFill>
                  </a:rPr>
                  <a:t>반음 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altLang="ko-KR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>
                    <a:solidFill>
                      <a:schemeClr val="accent6"/>
                    </a:solidFill>
                  </a:rPr>
                  <a:t>개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)</a:t>
                </a:r>
                <a:r>
                  <a:rPr lang="ko-KR" altLang="en-US" dirty="0"/>
                  <a:t>만큼 차이 나는 경우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r>
                  <a:rPr lang="ko-KR" altLang="en-US" dirty="0"/>
                  <a:t>완전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도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완전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도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두 음이 반음 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개 </a:t>
                </a:r>
                <a:r>
                  <a:rPr lang="en-US" altLang="ko-KR" dirty="0"/>
                  <a:t>/ 7</a:t>
                </a:r>
                <a:r>
                  <a:rPr lang="ko-KR" altLang="en-US" dirty="0"/>
                  <a:t>개만큼 차이 나는 경우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예</a:t>
                </a:r>
                <a:r>
                  <a:rPr lang="en-US" altLang="ko-KR" dirty="0"/>
                  <a:t>: C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accent6"/>
                    </a:solidFill>
                  </a:rPr>
                  <a:t>도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)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F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accent6"/>
                    </a:solidFill>
                  </a:rPr>
                  <a:t>파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)</a:t>
                </a:r>
                <a:r>
                  <a:rPr lang="en-US" altLang="ko-KR" dirty="0"/>
                  <a:t> / C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accent6"/>
                    </a:solidFill>
                  </a:rPr>
                  <a:t>도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)</a:t>
                </a:r>
                <a:r>
                  <a:rPr lang="ko-KR" altLang="en-US" dirty="0"/>
                  <a:t>와</a:t>
                </a:r>
                <a:r>
                  <a:rPr lang="en-US" altLang="ko-KR" dirty="0"/>
                  <a:t> G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accent6"/>
                    </a:solidFill>
                  </a:rPr>
                  <a:t>솔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BFF230-5380-4BFA-9E89-AC80ED52B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0"/>
                <a:stretch>
                  <a:fillRect t="-2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F37C5B0-05DA-474A-9450-2905214B8F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7290" y="4894841"/>
            <a:ext cx="2009775" cy="923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E2364C-8998-4549-ACD7-DB10CDD922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2661" y="4894841"/>
            <a:ext cx="201930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136EA0-3E30-475F-8F3D-72F45C9BB7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7289" y="3646057"/>
            <a:ext cx="2009775" cy="933450"/>
          </a:xfrm>
          <a:prstGeom prst="rect">
            <a:avLst/>
          </a:prstGeom>
        </p:spPr>
      </p:pic>
      <p:pic>
        <p:nvPicPr>
          <p:cNvPr id="7" name="Unison">
            <a:hlinkClick r:id="" action="ppaction://media"/>
            <a:extLst>
              <a:ext uri="{FF2B5EF4-FFF2-40B4-BE49-F238E27FC236}">
                <a16:creationId xmlns:a16="http://schemas.microsoft.com/office/drawing/2014/main" id="{A2AC1414-4F1C-6135-229A-D1FF06F263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90035" y="2480525"/>
            <a:ext cx="487363" cy="487363"/>
          </a:xfrm>
          <a:prstGeom prst="rect">
            <a:avLst/>
          </a:prstGeom>
        </p:spPr>
      </p:pic>
      <p:pic>
        <p:nvPicPr>
          <p:cNvPr id="8" name="Octave">
            <a:hlinkClick r:id="" action="ppaction://media"/>
            <a:extLst>
              <a:ext uri="{FF2B5EF4-FFF2-40B4-BE49-F238E27FC236}">
                <a16:creationId xmlns:a16="http://schemas.microsoft.com/office/drawing/2014/main" id="{E9B5D42E-DAD2-D0B0-3D7E-F6DD6E2C01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365423" y="3833018"/>
            <a:ext cx="487363" cy="487363"/>
          </a:xfrm>
          <a:prstGeom prst="rect">
            <a:avLst/>
          </a:prstGeom>
        </p:spPr>
      </p:pic>
      <p:pic>
        <p:nvPicPr>
          <p:cNvPr id="9" name="P5">
            <a:hlinkClick r:id="" action="ppaction://media"/>
            <a:extLst>
              <a:ext uri="{FF2B5EF4-FFF2-40B4-BE49-F238E27FC236}">
                <a16:creationId xmlns:a16="http://schemas.microsoft.com/office/drawing/2014/main" id="{1C8880D1-7F79-00DF-9737-52382B6F504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771096" y="5943758"/>
            <a:ext cx="487363" cy="487363"/>
          </a:xfrm>
          <a:prstGeom prst="rect">
            <a:avLst/>
          </a:prstGeom>
        </p:spPr>
      </p:pic>
      <p:pic>
        <p:nvPicPr>
          <p:cNvPr id="10" name="P4">
            <a:hlinkClick r:id="" action="ppaction://media"/>
            <a:extLst>
              <a:ext uri="{FF2B5EF4-FFF2-40B4-BE49-F238E27FC236}">
                <a16:creationId xmlns:a16="http://schemas.microsoft.com/office/drawing/2014/main" id="{93A45A86-FD1A-39AB-DD9F-7291F02AFF2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84813" y="59437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9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2D2EA-C883-46DC-8C07-B03AF9C9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협화음의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FF230-5380-4BFA-9E89-AC80ED52B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251831" cy="4038600"/>
          </a:xfrm>
        </p:spPr>
        <p:txBody>
          <a:bodyPr/>
          <a:lstStyle/>
          <a:p>
            <a:r>
              <a:rPr lang="ko-KR" altLang="en-US" dirty="0"/>
              <a:t>불완전 협화음</a:t>
            </a:r>
            <a:endParaRPr lang="en-US" altLang="ko-KR" dirty="0"/>
          </a:p>
          <a:p>
            <a:pPr lvl="1"/>
            <a:r>
              <a:rPr lang="ko-KR" altLang="en-US" dirty="0"/>
              <a:t>장</a:t>
            </a:r>
            <a:r>
              <a:rPr lang="en-US" altLang="ko-KR" dirty="0"/>
              <a:t>3</a:t>
            </a:r>
            <a:r>
              <a:rPr lang="ko-KR" altLang="en-US" dirty="0"/>
              <a:t>도</a:t>
            </a:r>
            <a:r>
              <a:rPr lang="en-US" altLang="ko-KR" dirty="0"/>
              <a:t> / </a:t>
            </a:r>
            <a:r>
              <a:rPr lang="ko-KR" altLang="en-US" dirty="0"/>
              <a:t>단</a:t>
            </a:r>
            <a:r>
              <a:rPr lang="en-US" altLang="ko-KR" dirty="0"/>
              <a:t>6</a:t>
            </a:r>
            <a:r>
              <a:rPr lang="ko-KR" altLang="en-US" dirty="0"/>
              <a:t>도</a:t>
            </a:r>
            <a:endParaRPr lang="en-US" altLang="ko-KR" dirty="0"/>
          </a:p>
          <a:p>
            <a:pPr lvl="2"/>
            <a:r>
              <a:rPr lang="ko-KR" altLang="en-US" dirty="0"/>
              <a:t>두 음이 반음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/ 8</a:t>
            </a:r>
            <a:r>
              <a:rPr lang="ko-KR" altLang="en-US" dirty="0"/>
              <a:t>개만큼 차이 나는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 </a:t>
            </a:r>
            <a:r>
              <a:rPr lang="en-US" altLang="ko-KR" dirty="0"/>
              <a:t>E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미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 / 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</a:t>
            </a:r>
            <a:r>
              <a:rPr lang="en-US" altLang="ko-KR" dirty="0"/>
              <a:t> A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</a:rPr>
              <a:t>라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</a:rPr>
              <a:t>)</a:t>
            </a:r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3</a:t>
            </a:r>
            <a:r>
              <a:rPr lang="ko-KR" altLang="en-US" dirty="0"/>
              <a:t>도</a:t>
            </a:r>
            <a:r>
              <a:rPr lang="en-US" altLang="ko-KR" dirty="0"/>
              <a:t> / </a:t>
            </a:r>
            <a:r>
              <a:rPr lang="ko-KR" altLang="en-US" dirty="0"/>
              <a:t>장</a:t>
            </a:r>
            <a:r>
              <a:rPr lang="en-US" altLang="ko-KR" dirty="0"/>
              <a:t>6</a:t>
            </a:r>
            <a:r>
              <a:rPr lang="ko-KR" altLang="en-US" dirty="0"/>
              <a:t>도</a:t>
            </a:r>
            <a:endParaRPr lang="en-US" altLang="ko-KR" dirty="0"/>
          </a:p>
          <a:p>
            <a:pPr lvl="2"/>
            <a:r>
              <a:rPr lang="ko-KR" altLang="en-US" dirty="0"/>
              <a:t>두 음이 반음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/ 9</a:t>
            </a:r>
            <a:r>
              <a:rPr lang="ko-KR" altLang="en-US" dirty="0"/>
              <a:t>개만큼 차이 나는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 </a:t>
            </a:r>
            <a:r>
              <a:rPr lang="en-US" altLang="ko-KR" dirty="0"/>
              <a:t>E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미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</a:rPr>
              <a:t>♭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 / 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</a:t>
            </a:r>
            <a:r>
              <a:rPr lang="en-US" altLang="ko-KR" dirty="0"/>
              <a:t> A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</a:rPr>
              <a:t>라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</a:rPr>
              <a:t>)</a:t>
            </a:r>
          </a:p>
          <a:p>
            <a:pPr lvl="2"/>
            <a:endParaRPr lang="en-US" altLang="ko-KR" dirty="0">
              <a:latin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</a:rPr>
              <a:t>음정이 반음 </a:t>
            </a:r>
            <a:r>
              <a:rPr lang="en-US" altLang="ko-KR" dirty="0">
                <a:latin typeface="맑은 고딕" panose="020B0503020000020004" pitchFamily="50" charset="-127"/>
              </a:rPr>
              <a:t>0</a:t>
            </a:r>
            <a:r>
              <a:rPr lang="ko-KR" altLang="en-US" dirty="0"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, 4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</a:rPr>
              <a:t>, 5</a:t>
            </a:r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</a:rPr>
              <a:t>, 7</a:t>
            </a:r>
            <a:r>
              <a:rPr lang="ko-KR" altLang="en-US" dirty="0"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</a:rPr>
              <a:t>, 8</a:t>
            </a:r>
            <a:r>
              <a:rPr lang="ko-KR" altLang="en-US" dirty="0"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</a:rPr>
              <a:t>, 9</a:t>
            </a:r>
            <a:r>
              <a:rPr lang="ko-KR" altLang="en-US" dirty="0">
                <a:latin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</a:rPr>
              <a:t>, 12</a:t>
            </a:r>
            <a:r>
              <a:rPr lang="ko-KR" altLang="en-US" dirty="0">
                <a:latin typeface="맑은 고딕" panose="020B0503020000020004" pitchFamily="50" charset="-127"/>
              </a:rPr>
              <a:t>개 차이 나는 두 음은 협화음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C16AA-8764-43B8-B7D7-76B1D3891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8655" y="2390504"/>
            <a:ext cx="2030713" cy="9239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88EA58-D6BD-4533-9EDD-FEC0023171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5875" y="2370910"/>
            <a:ext cx="2143125" cy="904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8EDD6E-47FF-4C26-ABA7-6F4F116CF0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5388" y="3553097"/>
            <a:ext cx="2133600" cy="923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45F8FC-1267-4D7E-9308-BE8C7CCF04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05875" y="3538129"/>
            <a:ext cx="2009775" cy="971550"/>
          </a:xfrm>
          <a:prstGeom prst="rect">
            <a:avLst/>
          </a:prstGeom>
        </p:spPr>
      </p:pic>
      <p:pic>
        <p:nvPicPr>
          <p:cNvPr id="8" name="M3">
            <a:hlinkClick r:id="" action="ppaction://media"/>
            <a:extLst>
              <a:ext uri="{FF2B5EF4-FFF2-40B4-BE49-F238E27FC236}">
                <a16:creationId xmlns:a16="http://schemas.microsoft.com/office/drawing/2014/main" id="{58A577A3-9162-B3F7-B53A-5FC0ABEA7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86263" y="1813718"/>
            <a:ext cx="487363" cy="487363"/>
          </a:xfrm>
          <a:prstGeom prst="rect">
            <a:avLst/>
          </a:prstGeom>
        </p:spPr>
      </p:pic>
      <p:pic>
        <p:nvPicPr>
          <p:cNvPr id="9" name="min6">
            <a:hlinkClick r:id="" action="ppaction://media"/>
            <a:extLst>
              <a:ext uri="{FF2B5EF4-FFF2-40B4-BE49-F238E27FC236}">
                <a16:creationId xmlns:a16="http://schemas.microsoft.com/office/drawing/2014/main" id="{BC4BE8B9-78DC-A33B-21B9-06F475869D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423399" y="1813718"/>
            <a:ext cx="487363" cy="487363"/>
          </a:xfrm>
          <a:prstGeom prst="rect">
            <a:avLst/>
          </a:prstGeom>
        </p:spPr>
      </p:pic>
      <p:pic>
        <p:nvPicPr>
          <p:cNvPr id="10" name="min3">
            <a:hlinkClick r:id="" action="ppaction://media"/>
            <a:extLst>
              <a:ext uri="{FF2B5EF4-FFF2-40B4-BE49-F238E27FC236}">
                <a16:creationId xmlns:a16="http://schemas.microsoft.com/office/drawing/2014/main" id="{404C8D68-CCC3-4195-D8D3-E88CCDB323A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86263" y="4644619"/>
            <a:ext cx="487363" cy="487363"/>
          </a:xfrm>
          <a:prstGeom prst="rect">
            <a:avLst/>
          </a:prstGeom>
        </p:spPr>
      </p:pic>
      <p:pic>
        <p:nvPicPr>
          <p:cNvPr id="11" name="M6">
            <a:hlinkClick r:id="" action="ppaction://media"/>
            <a:extLst>
              <a:ext uri="{FF2B5EF4-FFF2-40B4-BE49-F238E27FC236}">
                <a16:creationId xmlns:a16="http://schemas.microsoft.com/office/drawing/2014/main" id="{D44A3AE9-ED34-511C-DEAD-DEC050F3B8E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423398" y="46446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5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3B06F-F352-49A9-AD64-F615470D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불협화음의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F14ED-8C28-4982-9345-C44223067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온음</a:t>
            </a:r>
            <a:r>
              <a:rPr lang="en-US" altLang="ko-KR" dirty="0"/>
              <a:t>(</a:t>
            </a:r>
            <a:r>
              <a:rPr lang="ko-KR" altLang="en-US" dirty="0"/>
              <a:t>장</a:t>
            </a:r>
            <a:r>
              <a:rPr lang="en-US" altLang="ko-KR" dirty="0"/>
              <a:t>2</a:t>
            </a:r>
            <a:r>
              <a:rPr lang="ko-KR" altLang="en-US" dirty="0"/>
              <a:t>도 </a:t>
            </a:r>
            <a:r>
              <a:rPr lang="en-US" altLang="ko-KR" dirty="0"/>
              <a:t>/ </a:t>
            </a:r>
            <a:r>
              <a:rPr lang="ko-KR" altLang="en-US" dirty="0"/>
              <a:t>단</a:t>
            </a:r>
            <a:r>
              <a:rPr lang="en-US" altLang="ko-KR" dirty="0"/>
              <a:t>7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두 음이 반음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온음 </a:t>
            </a:r>
            <a:r>
              <a:rPr lang="en-US" altLang="ko-KR" dirty="0">
                <a:solidFill>
                  <a:schemeClr val="accent6"/>
                </a:solidFill>
              </a:rPr>
              <a:t>1</a:t>
            </a:r>
            <a:r>
              <a:rPr lang="ko-KR" altLang="en-US" dirty="0">
                <a:solidFill>
                  <a:schemeClr val="accent6"/>
                </a:solidFill>
              </a:rPr>
              <a:t>개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en-US" altLang="ko-KR" dirty="0"/>
              <a:t>/ </a:t>
            </a:r>
            <a:r>
              <a:rPr lang="ko-KR" altLang="en-US" dirty="0"/>
              <a:t>반음 </a:t>
            </a:r>
            <a:r>
              <a:rPr lang="en-US" altLang="ko-KR" dirty="0"/>
              <a:t>10</a:t>
            </a:r>
            <a:r>
              <a:rPr lang="ko-KR" altLang="en-US" dirty="0"/>
              <a:t>개만큼 차이 나는 경우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레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 / 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</a:rPr>
              <a:t>♭)</a:t>
            </a:r>
          </a:p>
          <a:p>
            <a:r>
              <a:rPr lang="ko-KR" altLang="en-US" dirty="0"/>
              <a:t>반음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2</a:t>
            </a:r>
            <a:r>
              <a:rPr lang="ko-KR" altLang="en-US" dirty="0"/>
              <a:t>도 </a:t>
            </a:r>
            <a:r>
              <a:rPr lang="en-US" altLang="ko-KR" dirty="0"/>
              <a:t>/ </a:t>
            </a:r>
            <a:r>
              <a:rPr lang="ko-KR" altLang="en-US" dirty="0"/>
              <a:t>장</a:t>
            </a:r>
            <a:r>
              <a:rPr lang="en-US" altLang="ko-KR" dirty="0"/>
              <a:t>7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두 음이 반음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/ 11</a:t>
            </a:r>
            <a:r>
              <a:rPr lang="ko-KR" altLang="en-US" dirty="0"/>
              <a:t>개만큼 차이 나는 경우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</a:rPr>
              <a:t>레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</a:rPr>
              <a:t>♭)</a:t>
            </a:r>
            <a:r>
              <a:rPr lang="en-US" altLang="ko-KR" dirty="0"/>
              <a:t> / 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dirty="0" err="1"/>
              <a:t>셋온음</a:t>
            </a:r>
            <a:r>
              <a:rPr lang="en-US" altLang="ko-KR" dirty="0"/>
              <a:t>(Tritone, </a:t>
            </a:r>
            <a:r>
              <a:rPr lang="ko-KR" altLang="en-US" dirty="0"/>
              <a:t>증</a:t>
            </a:r>
            <a:r>
              <a:rPr lang="en-US" altLang="ko-KR" dirty="0"/>
              <a:t>4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감</a:t>
            </a:r>
            <a:r>
              <a:rPr lang="en-US" altLang="ko-KR" dirty="0"/>
              <a:t>5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두 음이 반음 </a:t>
            </a:r>
            <a:r>
              <a:rPr lang="en-US" altLang="ko-KR" dirty="0"/>
              <a:t>6</a:t>
            </a:r>
            <a:r>
              <a:rPr lang="ko-KR" altLang="en-US" dirty="0"/>
              <a:t>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온음 </a:t>
            </a:r>
            <a:r>
              <a:rPr lang="en-US" altLang="ko-KR" dirty="0">
                <a:solidFill>
                  <a:schemeClr val="accent6"/>
                </a:solidFill>
              </a:rPr>
              <a:t>3</a:t>
            </a:r>
            <a:r>
              <a:rPr lang="ko-KR" altLang="en-US" dirty="0">
                <a:solidFill>
                  <a:schemeClr val="accent6"/>
                </a:solidFill>
              </a:rPr>
              <a:t>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만큼 차이 나는 경우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 </a:t>
            </a:r>
            <a:r>
              <a:rPr lang="en-US" altLang="ko-KR" dirty="0"/>
              <a:t>F#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#)</a:t>
            </a:r>
            <a:r>
              <a:rPr lang="en-US" altLang="ko-KR" dirty="0"/>
              <a:t>, F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dirty="0"/>
              <a:t>음정이 반음 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r>
              <a:rPr lang="ko-KR" altLang="en-US" dirty="0">
                <a:solidFill>
                  <a:schemeClr val="accent4"/>
                </a:solidFill>
              </a:rPr>
              <a:t>개</a:t>
            </a:r>
            <a:r>
              <a:rPr lang="en-US" altLang="ko-KR" dirty="0">
                <a:solidFill>
                  <a:schemeClr val="accent4"/>
                </a:solidFill>
              </a:rPr>
              <a:t>, 2</a:t>
            </a:r>
            <a:r>
              <a:rPr lang="ko-KR" altLang="en-US" dirty="0">
                <a:solidFill>
                  <a:schemeClr val="accent4"/>
                </a:solidFill>
              </a:rPr>
              <a:t>개</a:t>
            </a:r>
            <a:r>
              <a:rPr lang="en-US" altLang="ko-KR" dirty="0">
                <a:solidFill>
                  <a:schemeClr val="accent4"/>
                </a:solidFill>
              </a:rPr>
              <a:t>, 6</a:t>
            </a:r>
            <a:r>
              <a:rPr lang="ko-KR" altLang="en-US" dirty="0">
                <a:solidFill>
                  <a:schemeClr val="accent4"/>
                </a:solidFill>
              </a:rPr>
              <a:t>개</a:t>
            </a:r>
            <a:r>
              <a:rPr lang="en-US" altLang="ko-KR" dirty="0"/>
              <a:t>, 10</a:t>
            </a:r>
            <a:r>
              <a:rPr lang="ko-KR" altLang="en-US" dirty="0"/>
              <a:t>개</a:t>
            </a:r>
            <a:r>
              <a:rPr lang="en-US" altLang="ko-KR" dirty="0"/>
              <a:t>, 11</a:t>
            </a:r>
            <a:r>
              <a:rPr lang="ko-KR" altLang="en-US" dirty="0"/>
              <a:t>개만큼 차이 나는 두 음은 불협화음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71BE19-0195-4FBB-921E-1C53234D1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898" y="4415323"/>
            <a:ext cx="2143125" cy="923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D4CB42-8E52-458C-A228-C951C38DBC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7828" y="2057400"/>
            <a:ext cx="2200275" cy="933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9516B9-11E2-4F4D-98C7-236A5E531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4898" y="3185850"/>
            <a:ext cx="2305050" cy="933450"/>
          </a:xfrm>
          <a:prstGeom prst="rect">
            <a:avLst/>
          </a:prstGeom>
        </p:spPr>
      </p:pic>
      <p:pic>
        <p:nvPicPr>
          <p:cNvPr id="4" name="M2">
            <a:hlinkClick r:id="" action="ppaction://media"/>
            <a:extLst>
              <a:ext uri="{FF2B5EF4-FFF2-40B4-BE49-F238E27FC236}">
                <a16:creationId xmlns:a16="http://schemas.microsoft.com/office/drawing/2014/main" id="{EEB9742B-253F-040F-A3E2-47F56F64EF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48999" y="2280443"/>
            <a:ext cx="487363" cy="487363"/>
          </a:xfrm>
          <a:prstGeom prst="rect">
            <a:avLst/>
          </a:prstGeom>
        </p:spPr>
      </p:pic>
      <p:pic>
        <p:nvPicPr>
          <p:cNvPr id="8" name="min2">
            <a:hlinkClick r:id="" action="ppaction://media"/>
            <a:extLst>
              <a:ext uri="{FF2B5EF4-FFF2-40B4-BE49-F238E27FC236}">
                <a16:creationId xmlns:a16="http://schemas.microsoft.com/office/drawing/2014/main" id="{26D17E95-56DE-749D-313C-3AF1DEFD6F7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49000" y="3429000"/>
            <a:ext cx="487363" cy="487363"/>
          </a:xfrm>
          <a:prstGeom prst="rect">
            <a:avLst/>
          </a:prstGeom>
        </p:spPr>
      </p:pic>
      <p:pic>
        <p:nvPicPr>
          <p:cNvPr id="9" name="A4">
            <a:hlinkClick r:id="" action="ppaction://media"/>
            <a:extLst>
              <a:ext uri="{FF2B5EF4-FFF2-40B4-BE49-F238E27FC236}">
                <a16:creationId xmlns:a16="http://schemas.microsoft.com/office/drawing/2014/main" id="{57553D70-6544-59C0-F247-5589790975A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48999" y="46336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7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39AC5-F38F-43EF-A624-6F00A712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화음의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78FAB-83B1-4665-8C20-B952873DC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세 음을 쌓아 올린 </a:t>
            </a:r>
            <a:r>
              <a:rPr lang="en-US" altLang="ko-KR" dirty="0"/>
              <a:t>3</a:t>
            </a:r>
            <a:r>
              <a:rPr lang="ko-KR" altLang="en-US" dirty="0"/>
              <a:t>화음</a:t>
            </a:r>
            <a:r>
              <a:rPr lang="en-US" altLang="ko-KR" dirty="0"/>
              <a:t>(triad)</a:t>
            </a:r>
            <a:r>
              <a:rPr lang="ko-KR" altLang="en-US" dirty="0"/>
              <a:t>을 생각해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음이 협화음이 되도록 쌓는 방법은 무엇이 있을까요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음정의 합이 반음 </a:t>
            </a:r>
            <a:r>
              <a:rPr lang="en-US" altLang="ko-KR" dirty="0"/>
              <a:t>12</a:t>
            </a:r>
            <a:r>
              <a:rPr lang="ko-KR" altLang="en-US" dirty="0"/>
              <a:t>개가 되어야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모든 인접한 두 음의 음정이 반음 </a:t>
            </a:r>
            <a:r>
              <a:rPr lang="en-US" altLang="ko-KR" dirty="0">
                <a:solidFill>
                  <a:schemeClr val="accent2"/>
                </a:solidFill>
              </a:rPr>
              <a:t>3</a:t>
            </a:r>
            <a:r>
              <a:rPr lang="ko-KR" altLang="en-US" dirty="0">
                <a:solidFill>
                  <a:schemeClr val="accent2"/>
                </a:solidFill>
              </a:rPr>
              <a:t>개</a:t>
            </a:r>
            <a:r>
              <a:rPr lang="en-US" altLang="ko-KR" dirty="0">
                <a:solidFill>
                  <a:schemeClr val="accent2"/>
                </a:solidFill>
              </a:rPr>
              <a:t>, 4</a:t>
            </a:r>
            <a:r>
              <a:rPr lang="ko-KR" altLang="en-US" dirty="0">
                <a:solidFill>
                  <a:schemeClr val="accent2"/>
                </a:solidFill>
              </a:rPr>
              <a:t>개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또는</a:t>
            </a:r>
            <a:r>
              <a:rPr lang="en-US" altLang="ko-KR" dirty="0">
                <a:solidFill>
                  <a:schemeClr val="accent2"/>
                </a:solidFill>
              </a:rPr>
              <a:t> 5</a:t>
            </a:r>
            <a:r>
              <a:rPr lang="ko-KR" altLang="en-US" dirty="0">
                <a:solidFill>
                  <a:schemeClr val="accent2"/>
                </a:solidFill>
              </a:rPr>
              <a:t>개가 되어야 합니다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ko-KR" altLang="en-US" dirty="0"/>
              <a:t>인접한 두 음의 음정이 반음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2</a:t>
            </a:r>
            <a:r>
              <a:rPr lang="ko-KR" altLang="en-US" dirty="0"/>
              <a:t>개 또는 </a:t>
            </a:r>
            <a:r>
              <a:rPr lang="en-US" altLang="ko-KR" dirty="0"/>
              <a:t>6</a:t>
            </a:r>
            <a:r>
              <a:rPr lang="ko-KR" altLang="en-US" dirty="0"/>
              <a:t>개인 음이 있으면 안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계이름이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인 음을 </a:t>
            </a:r>
            <a:r>
              <a:rPr lang="ko-KR" altLang="en-US" dirty="0" err="1"/>
              <a:t>근음</a:t>
            </a:r>
            <a:r>
              <a:rPr lang="en-US" altLang="ko-KR" dirty="0">
                <a:solidFill>
                  <a:schemeClr val="accent6"/>
                </a:solidFill>
              </a:rPr>
              <a:t>(root, </a:t>
            </a:r>
            <a:r>
              <a:rPr lang="ko-KR" altLang="en-US" dirty="0">
                <a:solidFill>
                  <a:schemeClr val="accent6"/>
                </a:solidFill>
              </a:rPr>
              <a:t>가장 밑의 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으로 놓고 협화음을 쌓아봅시다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0528CC4-DB39-6294-05CF-C8CA72D1B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185999"/>
              </p:ext>
            </p:extLst>
          </p:nvPr>
        </p:nvGraphicFramePr>
        <p:xfrm>
          <a:off x="5001318" y="1028700"/>
          <a:ext cx="6568640" cy="518160"/>
        </p:xfrm>
        <a:graphic>
          <a:graphicData uri="http://schemas.openxmlformats.org/drawingml/2006/table">
            <a:tbl>
              <a:tblPr bandCol="1">
                <a:tableStyleId>{073A0DAA-6AF3-43AB-8588-CEC1D06C72B9}</a:tableStyleId>
              </a:tblPr>
              <a:tblGrid>
                <a:gridCol w="505280">
                  <a:extLst>
                    <a:ext uri="{9D8B030D-6E8A-4147-A177-3AD203B41FA5}">
                      <a16:colId xmlns:a16="http://schemas.microsoft.com/office/drawing/2014/main" val="134098001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64883482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3756271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2527731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5469232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845347183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66816453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57239741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67336573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810445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925130668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06791464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2600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레♭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미♭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솔♭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라♭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시♭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01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36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39AC5-F38F-43EF-A624-6F00A712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화음의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78FAB-83B1-4665-8C20-B952873DC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세 음을 쌓아 올린 </a:t>
            </a:r>
            <a:r>
              <a:rPr lang="en-US" altLang="ko-KR" dirty="0"/>
              <a:t>3</a:t>
            </a:r>
            <a:r>
              <a:rPr lang="ko-KR" altLang="en-US" dirty="0"/>
              <a:t>화음</a:t>
            </a:r>
            <a:r>
              <a:rPr lang="en-US" altLang="ko-KR" dirty="0"/>
              <a:t>(triad)</a:t>
            </a:r>
            <a:r>
              <a:rPr lang="ko-KR" altLang="en-US" dirty="0"/>
              <a:t>을 생각해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음이 협화음이 되도록 쌓는 방법은 무엇이 있을까요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음정의 합이 반음 </a:t>
            </a:r>
            <a:r>
              <a:rPr lang="en-US" altLang="ko-KR" dirty="0"/>
              <a:t>12</a:t>
            </a:r>
            <a:r>
              <a:rPr lang="ko-KR" altLang="en-US" dirty="0"/>
              <a:t>개가 되어야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모든 인접한 두 음의 음정이 반음 </a:t>
            </a:r>
            <a:r>
              <a:rPr lang="en-US" altLang="ko-KR" dirty="0">
                <a:solidFill>
                  <a:schemeClr val="accent2"/>
                </a:solidFill>
              </a:rPr>
              <a:t>3</a:t>
            </a:r>
            <a:r>
              <a:rPr lang="ko-KR" altLang="en-US" dirty="0">
                <a:solidFill>
                  <a:schemeClr val="accent2"/>
                </a:solidFill>
              </a:rPr>
              <a:t>개</a:t>
            </a:r>
            <a:r>
              <a:rPr lang="en-US" altLang="ko-KR" dirty="0">
                <a:solidFill>
                  <a:schemeClr val="accent2"/>
                </a:solidFill>
              </a:rPr>
              <a:t>, 4</a:t>
            </a:r>
            <a:r>
              <a:rPr lang="ko-KR" altLang="en-US" dirty="0">
                <a:solidFill>
                  <a:schemeClr val="accent2"/>
                </a:solidFill>
              </a:rPr>
              <a:t>개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또는</a:t>
            </a:r>
            <a:r>
              <a:rPr lang="en-US" altLang="ko-KR" dirty="0">
                <a:solidFill>
                  <a:schemeClr val="accent2"/>
                </a:solidFill>
              </a:rPr>
              <a:t> 5</a:t>
            </a:r>
            <a:r>
              <a:rPr lang="ko-KR" altLang="en-US" dirty="0">
                <a:solidFill>
                  <a:schemeClr val="accent2"/>
                </a:solidFill>
              </a:rPr>
              <a:t>개가 되어야 합니다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ko-KR" altLang="en-US" dirty="0"/>
              <a:t>인접한 두 음의 음정이 반음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2</a:t>
            </a:r>
            <a:r>
              <a:rPr lang="ko-KR" altLang="en-US" dirty="0"/>
              <a:t>개 또는 </a:t>
            </a:r>
            <a:r>
              <a:rPr lang="en-US" altLang="ko-KR" dirty="0"/>
              <a:t>6</a:t>
            </a:r>
            <a:r>
              <a:rPr lang="ko-KR" altLang="en-US" dirty="0"/>
              <a:t>개인 음이 있으면 안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계이름이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인 음을 </a:t>
            </a:r>
            <a:r>
              <a:rPr lang="ko-KR" altLang="en-US" dirty="0" err="1"/>
              <a:t>근음</a:t>
            </a:r>
            <a:r>
              <a:rPr lang="en-US" altLang="ko-KR" dirty="0">
                <a:solidFill>
                  <a:schemeClr val="accent6"/>
                </a:solidFill>
              </a:rPr>
              <a:t>(root, </a:t>
            </a:r>
            <a:r>
              <a:rPr lang="ko-KR" altLang="en-US" dirty="0">
                <a:solidFill>
                  <a:schemeClr val="accent6"/>
                </a:solidFill>
              </a:rPr>
              <a:t>가장 밑의 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으로 놓고 협화음을 쌓아봅시다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도</a:t>
            </a:r>
            <a:r>
              <a:rPr lang="en-US" altLang="ko-KR" sz="1800" dirty="0"/>
              <a:t>, </a:t>
            </a:r>
            <a:r>
              <a:rPr lang="ko-KR" altLang="en-US" sz="1800" dirty="0"/>
              <a:t>미</a:t>
            </a:r>
            <a:r>
              <a:rPr lang="en-US" altLang="ko-KR" sz="1800" dirty="0"/>
              <a:t>, </a:t>
            </a:r>
            <a:r>
              <a:rPr lang="ko-KR" altLang="en-US" sz="1800" dirty="0"/>
              <a:t>솔</a:t>
            </a:r>
            <a:r>
              <a:rPr lang="en-US" altLang="ko-KR" sz="1800" dirty="0"/>
              <a:t>:	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미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4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미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솔</a:t>
            </a:r>
            <a:r>
              <a:rPr lang="en-US" altLang="ko-KR" sz="1800" dirty="0"/>
              <a:t>’</a:t>
            </a:r>
            <a:r>
              <a:rPr lang="ko-KR" altLang="en-US" sz="1800" dirty="0"/>
              <a:t>은 반음 </a:t>
            </a:r>
            <a:r>
              <a:rPr lang="en-US" altLang="ko-KR" sz="1800" dirty="0"/>
              <a:t>3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솔</a:t>
            </a:r>
            <a:r>
              <a:rPr lang="en-US" altLang="ko-KR" sz="1800" dirty="0"/>
              <a:t>’</a:t>
            </a:r>
            <a:r>
              <a:rPr lang="ko-KR" altLang="en-US" sz="1800" dirty="0"/>
              <a:t>과 </a:t>
            </a:r>
            <a:r>
              <a:rPr lang="en-US" altLang="ko-KR" sz="1800" dirty="0"/>
              <a:t>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5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pPr lvl="1"/>
            <a:r>
              <a:rPr lang="ko-KR" altLang="en-US" sz="1800" dirty="0"/>
              <a:t>도</a:t>
            </a:r>
            <a:r>
              <a:rPr lang="en-US" altLang="ko-KR" sz="1800" dirty="0"/>
              <a:t>, </a:t>
            </a:r>
            <a:r>
              <a:rPr lang="ko-KR" altLang="en-US" sz="1800" dirty="0"/>
              <a:t>미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솔</a:t>
            </a:r>
            <a:r>
              <a:rPr lang="en-US" altLang="ko-KR" sz="1800" dirty="0"/>
              <a:t>:	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미</a:t>
            </a:r>
            <a:r>
              <a:rPr lang="ko-KR" altLang="en-US" sz="1800" dirty="0">
                <a:latin typeface="맑은 고딕" panose="020B0503020000020004" pitchFamily="50" charset="-127"/>
              </a:rPr>
              <a:t>♭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3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미</a:t>
            </a:r>
            <a:r>
              <a:rPr lang="ko-KR" altLang="en-US" sz="1800" dirty="0">
                <a:latin typeface="맑은 고딕" panose="020B0503020000020004" pitchFamily="50" charset="-127"/>
              </a:rPr>
              <a:t>♭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솔</a:t>
            </a:r>
            <a:r>
              <a:rPr lang="en-US" altLang="ko-KR" sz="1800" dirty="0"/>
              <a:t>’</a:t>
            </a:r>
            <a:r>
              <a:rPr lang="ko-KR" altLang="en-US" sz="1800" dirty="0"/>
              <a:t>은 반음 </a:t>
            </a:r>
            <a:r>
              <a:rPr lang="en-US" altLang="ko-KR" sz="1800" dirty="0"/>
              <a:t>4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솔</a:t>
            </a:r>
            <a:r>
              <a:rPr lang="en-US" altLang="ko-KR" sz="1800" dirty="0"/>
              <a:t>’</a:t>
            </a:r>
            <a:r>
              <a:rPr lang="ko-KR" altLang="en-US" sz="1800" dirty="0"/>
              <a:t>과 </a:t>
            </a:r>
            <a:r>
              <a:rPr lang="en-US" altLang="ko-KR" sz="1800" dirty="0"/>
              <a:t>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5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pPr lvl="1"/>
            <a:r>
              <a:rPr lang="ko-KR" altLang="en-US" sz="1800" dirty="0"/>
              <a:t>도</a:t>
            </a:r>
            <a:r>
              <a:rPr lang="en-US" altLang="ko-KR" sz="1800" dirty="0"/>
              <a:t>, </a:t>
            </a:r>
            <a:r>
              <a:rPr lang="ko-KR" altLang="en-US" sz="1800" dirty="0"/>
              <a:t>미</a:t>
            </a:r>
            <a:r>
              <a:rPr lang="en-US" altLang="ko-KR" sz="1800" dirty="0">
                <a:latin typeface="맑은 고딕" panose="020B0503020000020004" pitchFamily="50" charset="-127"/>
              </a:rPr>
              <a:t>, </a:t>
            </a:r>
            <a:r>
              <a:rPr lang="ko-KR" altLang="en-US" sz="1800" dirty="0"/>
              <a:t>솔</a:t>
            </a:r>
            <a:r>
              <a:rPr lang="en-US" altLang="ko-KR" sz="1800" dirty="0"/>
              <a:t>#</a:t>
            </a:r>
            <a:r>
              <a:rPr lang="ko-KR" altLang="en-US" sz="1800" dirty="0">
                <a:latin typeface="맑은 고딕" panose="020B0503020000020004" pitchFamily="50" charset="-127"/>
              </a:rPr>
              <a:t> </a:t>
            </a:r>
            <a:r>
              <a:rPr lang="en-US" altLang="ko-KR" sz="1800" dirty="0"/>
              <a:t>:	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미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4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미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솔</a:t>
            </a:r>
            <a:r>
              <a:rPr lang="en-US" altLang="ko-KR" sz="1800" dirty="0"/>
              <a:t>#’</a:t>
            </a:r>
            <a:r>
              <a:rPr lang="ko-KR" altLang="en-US" sz="1800" dirty="0"/>
              <a:t>은 반음 </a:t>
            </a:r>
            <a:r>
              <a:rPr lang="en-US" altLang="ko-KR" sz="1800" dirty="0"/>
              <a:t>4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솔</a:t>
            </a:r>
            <a:r>
              <a:rPr lang="en-US" altLang="ko-KR" sz="1800" dirty="0"/>
              <a:t>#’</a:t>
            </a:r>
            <a:r>
              <a:rPr lang="ko-KR" altLang="en-US" sz="1800" dirty="0"/>
              <a:t>과 </a:t>
            </a:r>
            <a:r>
              <a:rPr lang="en-US" altLang="ko-KR" sz="1800" dirty="0"/>
              <a:t>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4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r>
              <a:rPr lang="ko-KR" altLang="en-US" dirty="0">
                <a:solidFill>
                  <a:schemeClr val="accent1"/>
                </a:solidFill>
              </a:rPr>
              <a:t>더 찾을 수 있나요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0528CC4-DB39-6294-05CF-C8CA72D1B39A}"/>
              </a:ext>
            </a:extLst>
          </p:cNvPr>
          <p:cNvGraphicFramePr>
            <a:graphicFrameLocks noGrp="1"/>
          </p:cNvGraphicFramePr>
          <p:nvPr/>
        </p:nvGraphicFramePr>
        <p:xfrm>
          <a:off x="5001318" y="1028700"/>
          <a:ext cx="6568640" cy="518160"/>
        </p:xfrm>
        <a:graphic>
          <a:graphicData uri="http://schemas.openxmlformats.org/drawingml/2006/table">
            <a:tbl>
              <a:tblPr bandCol="1">
                <a:tableStyleId>{073A0DAA-6AF3-43AB-8588-CEC1D06C72B9}</a:tableStyleId>
              </a:tblPr>
              <a:tblGrid>
                <a:gridCol w="505280">
                  <a:extLst>
                    <a:ext uri="{9D8B030D-6E8A-4147-A177-3AD203B41FA5}">
                      <a16:colId xmlns:a16="http://schemas.microsoft.com/office/drawing/2014/main" val="134098001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64883482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3756271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2527731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5469232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845347183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66816453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57239741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67336573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810445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925130668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06791464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2600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레♭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미♭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솔♭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라♭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시♭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0102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01B53A-9D1F-F04B-B867-C757BC4F9728}"/>
              </a:ext>
            </a:extLst>
          </p:cNvPr>
          <p:cNvSpPr txBox="1"/>
          <p:nvPr/>
        </p:nvSpPr>
        <p:spPr>
          <a:xfrm>
            <a:off x="4590660" y="5634335"/>
            <a:ext cx="13249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(4, 3, 5)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B213D-B156-7086-71BE-23F7C66BE5C0}"/>
              </a:ext>
            </a:extLst>
          </p:cNvPr>
          <p:cNvSpPr txBox="1"/>
          <p:nvPr/>
        </p:nvSpPr>
        <p:spPr>
          <a:xfrm>
            <a:off x="6276394" y="5634335"/>
            <a:ext cx="13249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(3, 4, 5)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0AA8-0528-642F-1E37-43AC525815AD}"/>
              </a:ext>
            </a:extLst>
          </p:cNvPr>
          <p:cNvSpPr txBox="1"/>
          <p:nvPr/>
        </p:nvSpPr>
        <p:spPr>
          <a:xfrm>
            <a:off x="7962128" y="5634335"/>
            <a:ext cx="13249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(4, 4, 4)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37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28311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음정</a:t>
            </a:r>
            <a:endParaRPr lang="en-US" altLang="ko-KR" sz="2000" dirty="0"/>
          </a:p>
          <a:p>
            <a:pPr lvl="1"/>
            <a:r>
              <a:rPr lang="ko-KR" altLang="en-US" sz="1800" dirty="0"/>
              <a:t>음정 표기법</a:t>
            </a:r>
            <a:endParaRPr lang="en-US" altLang="ko-KR" sz="1800" dirty="0"/>
          </a:p>
          <a:p>
            <a:pPr lvl="1"/>
            <a:r>
              <a:rPr lang="ko-KR" altLang="en-US" sz="1800" dirty="0">
                <a:solidFill>
                  <a:schemeClr val="accent1"/>
                </a:solidFill>
              </a:rPr>
              <a:t>실습</a:t>
            </a:r>
            <a:r>
              <a:rPr lang="en-US" altLang="ko-KR" sz="1800" dirty="0">
                <a:solidFill>
                  <a:schemeClr val="accent1"/>
                </a:solidFill>
              </a:rPr>
              <a:t>: </a:t>
            </a:r>
            <a:r>
              <a:rPr lang="ko-KR" altLang="en-US" sz="1800" dirty="0"/>
              <a:t>음정 퀴즈 </a:t>
            </a:r>
            <a:r>
              <a:rPr lang="en-US" altLang="ko-KR" sz="1800" dirty="0">
                <a:solidFill>
                  <a:schemeClr val="accent2"/>
                </a:solidFill>
              </a:rPr>
              <a:t>(</a:t>
            </a:r>
            <a:r>
              <a:rPr lang="ko-KR" altLang="en-US" sz="1800" dirty="0">
                <a:solidFill>
                  <a:schemeClr val="accent2"/>
                </a:solidFill>
              </a:rPr>
              <a:t>과제 포함</a:t>
            </a:r>
            <a:r>
              <a:rPr lang="en-US" altLang="ko-KR" sz="1800" dirty="0">
                <a:solidFill>
                  <a:schemeClr val="accent2"/>
                </a:solidFill>
              </a:rPr>
              <a:t>!)</a:t>
            </a:r>
          </a:p>
          <a:p>
            <a:r>
              <a:rPr lang="ko-KR" altLang="en-US" sz="2000" dirty="0"/>
              <a:t>화음</a:t>
            </a:r>
            <a:endParaRPr lang="en-US" altLang="ko-KR" sz="2000" dirty="0"/>
          </a:p>
          <a:p>
            <a:pPr lvl="1"/>
            <a:r>
              <a:rPr lang="ko-KR" altLang="en-US" sz="1800" dirty="0"/>
              <a:t>배음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배음렬</a:t>
            </a:r>
            <a:endParaRPr lang="en-US" altLang="ko-KR" sz="1800" dirty="0"/>
          </a:p>
          <a:p>
            <a:pPr lvl="1"/>
            <a:r>
              <a:rPr lang="ko-KR" altLang="en-US" sz="1800" dirty="0"/>
              <a:t>협화음</a:t>
            </a:r>
            <a:r>
              <a:rPr lang="en-US" altLang="ko-KR" sz="1800" dirty="0"/>
              <a:t>, </a:t>
            </a:r>
            <a:r>
              <a:rPr lang="ko-KR" altLang="en-US" sz="1800" dirty="0"/>
              <a:t>불협화음</a:t>
            </a:r>
            <a:endParaRPr lang="en-US" altLang="ko-KR" sz="1800" dirty="0"/>
          </a:p>
          <a:p>
            <a:pPr lvl="1"/>
            <a:r>
              <a:rPr lang="en-US" altLang="ko-KR" sz="1800" dirty="0"/>
              <a:t>3</a:t>
            </a:r>
            <a:r>
              <a:rPr lang="ko-KR" altLang="en-US" sz="1800" dirty="0"/>
              <a:t>화음의 종류</a:t>
            </a:r>
            <a:endParaRPr lang="en-US" altLang="ko-KR" sz="1800" dirty="0"/>
          </a:p>
          <a:p>
            <a:pPr lvl="1"/>
            <a:r>
              <a:rPr lang="ko-KR" altLang="en-US" sz="1800" dirty="0"/>
              <a:t>화음의 이름</a:t>
            </a:r>
            <a:endParaRPr lang="en-US" altLang="ko-KR" sz="1800" dirty="0"/>
          </a:p>
          <a:p>
            <a:pPr lvl="1"/>
            <a:r>
              <a:rPr lang="en-US" altLang="ko-KR" sz="1800" dirty="0"/>
              <a:t>7</a:t>
            </a:r>
            <a:r>
              <a:rPr lang="ko-KR" altLang="en-US" sz="1800" dirty="0"/>
              <a:t>화음과 </a:t>
            </a:r>
            <a:r>
              <a:rPr lang="en-US" altLang="ko-KR" sz="1800" dirty="0"/>
              <a:t>6</a:t>
            </a:r>
            <a:r>
              <a:rPr lang="ko-KR" altLang="en-US" sz="1800" dirty="0"/>
              <a:t>화음의 종류</a:t>
            </a:r>
            <a:endParaRPr lang="en-US" altLang="ko-KR" sz="1800" dirty="0"/>
          </a:p>
          <a:p>
            <a:pPr lvl="1"/>
            <a:r>
              <a:rPr lang="ko-KR" altLang="en-US" sz="1800" dirty="0">
                <a:solidFill>
                  <a:schemeClr val="accent1"/>
                </a:solidFill>
              </a:rPr>
              <a:t>실습</a:t>
            </a:r>
            <a:r>
              <a:rPr lang="en-US" altLang="ko-KR" sz="1800" dirty="0">
                <a:solidFill>
                  <a:schemeClr val="accent1"/>
                </a:solidFill>
              </a:rPr>
              <a:t>: </a:t>
            </a:r>
            <a:r>
              <a:rPr lang="ko-KR" altLang="en-US" sz="1800" dirty="0"/>
              <a:t>화음 퀴즈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64088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39AC5-F38F-43EF-A624-6F00A712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화음의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78FAB-83B1-4665-8C20-B952873DC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불협화음을 하나 포함해서 쌓는 방법은 무엇이 있을까요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음정의 합이 반음 </a:t>
            </a:r>
            <a:r>
              <a:rPr lang="en-US" altLang="ko-KR" dirty="0"/>
              <a:t>12</a:t>
            </a:r>
            <a:r>
              <a:rPr lang="ko-KR" altLang="en-US" dirty="0"/>
              <a:t>개가 되어야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우선은 인접한 두 음의 음정이 반음 </a:t>
            </a:r>
            <a:r>
              <a:rPr lang="en-US" altLang="ko-KR" dirty="0"/>
              <a:t>1</a:t>
            </a:r>
            <a:r>
              <a:rPr lang="ko-KR" altLang="en-US" dirty="0"/>
              <a:t>개인 음이 포함되지 않게 해 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인접한 두 음의 음정이 반음 </a:t>
            </a:r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개 또는 </a:t>
            </a:r>
            <a:r>
              <a:rPr lang="en-US" altLang="ko-KR" dirty="0">
                <a:solidFill>
                  <a:schemeClr val="accent2"/>
                </a:solidFill>
              </a:rPr>
              <a:t>6</a:t>
            </a:r>
            <a:r>
              <a:rPr lang="ko-KR" altLang="en-US" dirty="0">
                <a:solidFill>
                  <a:schemeClr val="accent2"/>
                </a:solidFill>
              </a:rPr>
              <a:t>개인 음이 하나만 포함되어야 합니다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r>
              <a:rPr lang="ko-KR" altLang="en-US" dirty="0"/>
              <a:t>계이름이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인 음을 </a:t>
            </a:r>
            <a:r>
              <a:rPr lang="ko-KR" altLang="en-US" dirty="0" err="1"/>
              <a:t>근음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가장 밑의 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으로 놓고 화음을 쌓아봅시다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C80D18-547B-6F20-21AC-CD3A412CF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661246"/>
              </p:ext>
            </p:extLst>
          </p:nvPr>
        </p:nvGraphicFramePr>
        <p:xfrm>
          <a:off x="5001318" y="1028700"/>
          <a:ext cx="6568640" cy="518160"/>
        </p:xfrm>
        <a:graphic>
          <a:graphicData uri="http://schemas.openxmlformats.org/drawingml/2006/table">
            <a:tbl>
              <a:tblPr bandCol="1">
                <a:tableStyleId>{073A0DAA-6AF3-43AB-8588-CEC1D06C72B9}</a:tableStyleId>
              </a:tblPr>
              <a:tblGrid>
                <a:gridCol w="505280">
                  <a:extLst>
                    <a:ext uri="{9D8B030D-6E8A-4147-A177-3AD203B41FA5}">
                      <a16:colId xmlns:a16="http://schemas.microsoft.com/office/drawing/2014/main" val="134098001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64883482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3756271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2527731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5469232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845347183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66816453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57239741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67336573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810445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925130668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06791464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2600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레♭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미♭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솔♭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라♭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시♭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01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188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39AC5-F38F-43EF-A624-6F00A712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화음의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78FAB-83B1-4665-8C20-B952873DC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불협화음을 하나 포함해서 쌓는 방법은 무엇이 있을까요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음정의 합이 반음 </a:t>
            </a:r>
            <a:r>
              <a:rPr lang="en-US" altLang="ko-KR" dirty="0"/>
              <a:t>12</a:t>
            </a:r>
            <a:r>
              <a:rPr lang="ko-KR" altLang="en-US" dirty="0"/>
              <a:t>개가 되어야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우선은 인접한 두 음의 음정이 반음 </a:t>
            </a:r>
            <a:r>
              <a:rPr lang="en-US" altLang="ko-KR" dirty="0"/>
              <a:t>1</a:t>
            </a:r>
            <a:r>
              <a:rPr lang="ko-KR" altLang="en-US" dirty="0"/>
              <a:t>개인 음이 포함되지 않게 해 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인접한 두 음의 음정이 반음 </a:t>
            </a:r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개 또는 </a:t>
            </a:r>
            <a:r>
              <a:rPr lang="en-US" altLang="ko-KR" dirty="0">
                <a:solidFill>
                  <a:schemeClr val="accent2"/>
                </a:solidFill>
              </a:rPr>
              <a:t>6</a:t>
            </a:r>
            <a:r>
              <a:rPr lang="ko-KR" altLang="en-US" dirty="0">
                <a:solidFill>
                  <a:schemeClr val="accent2"/>
                </a:solidFill>
              </a:rPr>
              <a:t>개인 음이 하나만 포함되어야 합니다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r>
              <a:rPr lang="ko-KR" altLang="en-US" dirty="0"/>
              <a:t>계이름이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인 음을 </a:t>
            </a:r>
            <a:r>
              <a:rPr lang="ko-KR" altLang="en-US" dirty="0" err="1"/>
              <a:t>근음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가장 밑의 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으로 놓고 화음을 쌓아봅시다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도</a:t>
            </a:r>
            <a:r>
              <a:rPr lang="en-US" altLang="ko-KR" sz="1800" dirty="0"/>
              <a:t>, </a:t>
            </a:r>
            <a:r>
              <a:rPr lang="ko-KR" altLang="en-US" sz="1800" dirty="0"/>
              <a:t>레</a:t>
            </a:r>
            <a:r>
              <a:rPr lang="en-US" altLang="ko-KR" sz="1800" dirty="0"/>
              <a:t>, </a:t>
            </a:r>
            <a:r>
              <a:rPr lang="ko-KR" altLang="en-US" sz="1800" dirty="0"/>
              <a:t>솔</a:t>
            </a:r>
            <a:r>
              <a:rPr lang="en-US" altLang="ko-KR" sz="1800" dirty="0"/>
              <a:t>:	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레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2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레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솔</a:t>
            </a:r>
            <a:r>
              <a:rPr lang="en-US" altLang="ko-KR" sz="1800" dirty="0"/>
              <a:t>’</a:t>
            </a:r>
            <a:r>
              <a:rPr lang="ko-KR" altLang="en-US" sz="1800" dirty="0"/>
              <a:t>은 반음 </a:t>
            </a:r>
            <a:r>
              <a:rPr lang="en-US" altLang="ko-KR" sz="1800" dirty="0"/>
              <a:t>5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솔</a:t>
            </a:r>
            <a:r>
              <a:rPr lang="en-US" altLang="ko-KR" sz="1800" dirty="0"/>
              <a:t>’</a:t>
            </a:r>
            <a:r>
              <a:rPr lang="ko-KR" altLang="en-US" sz="1800" dirty="0"/>
              <a:t>과 </a:t>
            </a:r>
            <a:r>
              <a:rPr lang="en-US" altLang="ko-KR" sz="1800" dirty="0"/>
              <a:t>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5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pPr lvl="1"/>
            <a:r>
              <a:rPr lang="ko-KR" altLang="en-US" sz="1800" dirty="0"/>
              <a:t>도</a:t>
            </a:r>
            <a:r>
              <a:rPr lang="en-US" altLang="ko-KR" sz="1800" dirty="0"/>
              <a:t>, </a:t>
            </a:r>
            <a:r>
              <a:rPr lang="ko-KR" altLang="en-US" sz="1800" dirty="0"/>
              <a:t>파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솔</a:t>
            </a:r>
            <a:r>
              <a:rPr lang="en-US" altLang="ko-KR" sz="1800" dirty="0"/>
              <a:t>:	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파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5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파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솔</a:t>
            </a:r>
            <a:r>
              <a:rPr lang="en-US" altLang="ko-KR" sz="1800" dirty="0"/>
              <a:t>’</a:t>
            </a:r>
            <a:r>
              <a:rPr lang="ko-KR" altLang="en-US" sz="1800" dirty="0"/>
              <a:t>은 반음 </a:t>
            </a:r>
            <a:r>
              <a:rPr lang="en-US" altLang="ko-KR" sz="1800" dirty="0"/>
              <a:t>2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솔</a:t>
            </a:r>
            <a:r>
              <a:rPr lang="en-US" altLang="ko-KR" sz="1800" dirty="0"/>
              <a:t>’</a:t>
            </a:r>
            <a:r>
              <a:rPr lang="ko-KR" altLang="en-US" sz="1800" dirty="0"/>
              <a:t>과 </a:t>
            </a:r>
            <a:r>
              <a:rPr lang="en-US" altLang="ko-KR" sz="1800" dirty="0"/>
              <a:t>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5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pPr lvl="1"/>
            <a:r>
              <a:rPr lang="ko-KR" altLang="en-US" sz="1800" dirty="0"/>
              <a:t>도</a:t>
            </a:r>
            <a:r>
              <a:rPr lang="en-US" altLang="ko-KR" sz="1800" dirty="0"/>
              <a:t>, </a:t>
            </a:r>
            <a:r>
              <a:rPr lang="ko-KR" altLang="en-US" sz="1800" dirty="0"/>
              <a:t>미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sz="1800" dirty="0">
                <a:latin typeface="맑은 고딕" panose="020B0503020000020004" pitchFamily="50" charset="-127"/>
              </a:rPr>
              <a:t>, </a:t>
            </a:r>
            <a:r>
              <a:rPr lang="ko-KR" altLang="en-US" sz="1800" dirty="0"/>
              <a:t>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sz="1800" dirty="0"/>
              <a:t>:	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미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3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미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sz="1800" dirty="0"/>
              <a:t>’</a:t>
            </a:r>
            <a:r>
              <a:rPr lang="ko-KR" altLang="en-US" sz="1800" dirty="0"/>
              <a:t>은 반음 </a:t>
            </a:r>
            <a:r>
              <a:rPr lang="en-US" altLang="ko-KR" sz="1800" dirty="0"/>
              <a:t>3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sz="1800" dirty="0"/>
              <a:t>’</a:t>
            </a:r>
            <a:r>
              <a:rPr lang="ko-KR" altLang="en-US" sz="1800" dirty="0"/>
              <a:t>과 </a:t>
            </a:r>
            <a:r>
              <a:rPr lang="en-US" altLang="ko-KR" sz="1800" dirty="0"/>
              <a:t>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6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r>
              <a:rPr lang="ko-KR" altLang="en-US" dirty="0">
                <a:solidFill>
                  <a:schemeClr val="accent1"/>
                </a:solidFill>
              </a:rPr>
              <a:t>더 찾을 수 있나요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</a:p>
          <a:p>
            <a:pPr lvl="1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F4025-BBE6-466F-848F-0A3877CBA3F7}"/>
              </a:ext>
            </a:extLst>
          </p:cNvPr>
          <p:cNvSpPr txBox="1"/>
          <p:nvPr/>
        </p:nvSpPr>
        <p:spPr>
          <a:xfrm>
            <a:off x="215278" y="4025357"/>
            <a:ext cx="1115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accent1"/>
                </a:solidFill>
              </a:rPr>
              <a:t>본질적으로 둘은 같습니다</a:t>
            </a:r>
            <a:r>
              <a:rPr lang="en-US" altLang="ko-KR" sz="1100" dirty="0">
                <a:solidFill>
                  <a:schemeClr val="accent1"/>
                </a:solidFill>
              </a:rPr>
              <a:t>.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F9AD6603-1690-4C0D-8E69-2686282FF948}"/>
              </a:ext>
            </a:extLst>
          </p:cNvPr>
          <p:cNvSpPr/>
          <p:nvPr/>
        </p:nvSpPr>
        <p:spPr>
          <a:xfrm flipH="1" flipV="1">
            <a:off x="1330805" y="4054454"/>
            <a:ext cx="296866" cy="372694"/>
          </a:xfrm>
          <a:prstGeom prst="arc">
            <a:avLst>
              <a:gd name="adj1" fmla="val 16200000"/>
              <a:gd name="adj2" fmla="val 5305801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C80D18-547B-6F20-21AC-CD3A412CF933}"/>
              </a:ext>
            </a:extLst>
          </p:cNvPr>
          <p:cNvGraphicFramePr>
            <a:graphicFrameLocks noGrp="1"/>
          </p:cNvGraphicFramePr>
          <p:nvPr/>
        </p:nvGraphicFramePr>
        <p:xfrm>
          <a:off x="5001318" y="1028700"/>
          <a:ext cx="6568640" cy="518160"/>
        </p:xfrm>
        <a:graphic>
          <a:graphicData uri="http://schemas.openxmlformats.org/drawingml/2006/table">
            <a:tbl>
              <a:tblPr bandCol="1">
                <a:tableStyleId>{073A0DAA-6AF3-43AB-8588-CEC1D06C72B9}</a:tableStyleId>
              </a:tblPr>
              <a:tblGrid>
                <a:gridCol w="505280">
                  <a:extLst>
                    <a:ext uri="{9D8B030D-6E8A-4147-A177-3AD203B41FA5}">
                      <a16:colId xmlns:a16="http://schemas.microsoft.com/office/drawing/2014/main" val="134098001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64883482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3756271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2527731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5469232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845347183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66816453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57239741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67336573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810445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925130668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06791464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2600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레♭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미♭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솔♭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라♭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시♭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0102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AAF22EE-47EC-ABD3-69C8-8F163B661140}"/>
              </a:ext>
            </a:extLst>
          </p:cNvPr>
          <p:cNvSpPr txBox="1"/>
          <p:nvPr/>
        </p:nvSpPr>
        <p:spPr>
          <a:xfrm>
            <a:off x="4771422" y="5218836"/>
            <a:ext cx="132494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(2, 5, 5)</a:t>
            </a:r>
          </a:p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(5, 2, 5)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57648-73C9-B96F-4040-7FFECFDB4634}"/>
              </a:ext>
            </a:extLst>
          </p:cNvPr>
          <p:cNvSpPr txBox="1"/>
          <p:nvPr/>
        </p:nvSpPr>
        <p:spPr>
          <a:xfrm>
            <a:off x="6568698" y="5403501"/>
            <a:ext cx="13249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(3, 3, 6)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64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51F96-5348-4AEC-9F60-E0848546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화음의 이름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4B379-A880-479A-8266-96F85AEE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147852" cy="4191000"/>
          </a:xfrm>
        </p:spPr>
        <p:txBody>
          <a:bodyPr>
            <a:normAutofit/>
          </a:bodyPr>
          <a:lstStyle/>
          <a:p>
            <a:r>
              <a:rPr lang="ko-KR" altLang="en-US" dirty="0"/>
              <a:t>화음의 종류에 따라 부르는 이름이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근음의</a:t>
            </a:r>
            <a:r>
              <a:rPr lang="ko-KR" altLang="en-US" dirty="0"/>
              <a:t> 음이름을 대문자로 쓰고</a:t>
            </a:r>
            <a:r>
              <a:rPr lang="en-US" altLang="ko-KR" dirty="0"/>
              <a:t>, </a:t>
            </a:r>
            <a:r>
              <a:rPr lang="ko-KR" altLang="en-US" dirty="0"/>
              <a:t>뒤에 여러 기호를 덧붙여서 화음을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기호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생략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/>
              <a:t>M </a:t>
            </a:r>
            <a:r>
              <a:rPr lang="ko-KR" altLang="en-US" dirty="0"/>
              <a:t>또는 </a:t>
            </a:r>
            <a:r>
              <a:rPr lang="en-US" altLang="ko-KR" dirty="0"/>
              <a:t>Maj:     </a:t>
            </a:r>
            <a:r>
              <a:rPr lang="ko-KR" altLang="en-US" dirty="0" err="1"/>
              <a:t>장화음</a:t>
            </a:r>
            <a:r>
              <a:rPr lang="en-US" altLang="ko-KR" dirty="0"/>
              <a:t>(Major)</a:t>
            </a:r>
          </a:p>
          <a:p>
            <a:pPr lvl="1"/>
            <a:r>
              <a:rPr lang="en-US" altLang="ko-KR" dirty="0"/>
              <a:t>m </a:t>
            </a:r>
            <a:r>
              <a:rPr lang="ko-KR" altLang="en-US" dirty="0"/>
              <a:t>또는 </a:t>
            </a:r>
            <a:r>
              <a:rPr lang="en-US" altLang="ko-KR" dirty="0"/>
              <a:t>min:                              </a:t>
            </a:r>
            <a:r>
              <a:rPr lang="ko-KR" altLang="en-US" dirty="0" err="1"/>
              <a:t>단화음</a:t>
            </a:r>
            <a:r>
              <a:rPr lang="en-US" altLang="ko-KR" dirty="0"/>
              <a:t>(minor)</a:t>
            </a:r>
          </a:p>
          <a:p>
            <a:pPr lvl="1"/>
            <a:r>
              <a:rPr lang="en-US" altLang="ko-KR" dirty="0" err="1"/>
              <a:t>aug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b="1" dirty="0"/>
              <a:t>+</a:t>
            </a:r>
            <a:r>
              <a:rPr lang="en-US" altLang="ko-KR" dirty="0"/>
              <a:t>:                                </a:t>
            </a:r>
            <a:r>
              <a:rPr lang="ko-KR" altLang="en-US" dirty="0" err="1"/>
              <a:t>증화음</a:t>
            </a:r>
            <a:r>
              <a:rPr lang="en-US" altLang="ko-KR" dirty="0"/>
              <a:t>(augmented)</a:t>
            </a:r>
          </a:p>
          <a:p>
            <a:pPr lvl="1"/>
            <a:r>
              <a:rPr lang="en-US" altLang="ko-KR" dirty="0"/>
              <a:t>dim </a:t>
            </a:r>
            <a:r>
              <a:rPr lang="ko-KR" altLang="en-US" dirty="0"/>
              <a:t>또는 </a:t>
            </a:r>
            <a:r>
              <a:rPr lang="en-US" altLang="ko-KR" b="1" baseline="30000" dirty="0"/>
              <a:t>o </a:t>
            </a:r>
            <a:r>
              <a:rPr lang="en-US" altLang="ko-KR" dirty="0"/>
              <a:t>:                                </a:t>
            </a:r>
            <a:r>
              <a:rPr lang="ko-KR" altLang="en-US" dirty="0" err="1"/>
              <a:t>감화음</a:t>
            </a:r>
            <a:r>
              <a:rPr lang="en-US" altLang="ko-KR" dirty="0"/>
              <a:t>(diminished)</a:t>
            </a:r>
          </a:p>
          <a:p>
            <a:pPr lvl="1"/>
            <a:r>
              <a:rPr lang="en-US" altLang="ko-KR" dirty="0"/>
              <a:t>sus4:                                             </a:t>
            </a:r>
            <a:r>
              <a:rPr lang="ko-KR" altLang="en-US" dirty="0"/>
              <a:t>계류</a:t>
            </a:r>
            <a:r>
              <a:rPr lang="en-US" altLang="ko-KR" dirty="0"/>
              <a:t>(suspended)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도 화음</a:t>
            </a:r>
            <a:r>
              <a:rPr lang="en-US" altLang="ko-KR" dirty="0"/>
              <a:t>, 3</a:t>
            </a:r>
            <a:r>
              <a:rPr lang="ko-KR" altLang="en-US" dirty="0"/>
              <a:t>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미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을 빼고 </a:t>
            </a:r>
            <a:r>
              <a:rPr lang="en-US" altLang="ko-KR" dirty="0"/>
              <a:t>4</a:t>
            </a:r>
            <a:r>
              <a:rPr lang="ko-KR" altLang="en-US" dirty="0"/>
              <a:t>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으로 대체</a:t>
            </a:r>
            <a:endParaRPr lang="en-US" altLang="ko-KR" dirty="0"/>
          </a:p>
          <a:p>
            <a:pPr lvl="1"/>
            <a:r>
              <a:rPr lang="en-US" altLang="ko-KR" dirty="0"/>
              <a:t>sus2:                                             </a:t>
            </a:r>
            <a:r>
              <a:rPr lang="ko-KR" altLang="en-US" dirty="0"/>
              <a:t>계류</a:t>
            </a:r>
            <a:r>
              <a:rPr lang="en-US" altLang="ko-KR" dirty="0"/>
              <a:t>(suspended)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도 화음</a:t>
            </a:r>
            <a:r>
              <a:rPr lang="en-US" altLang="ko-KR" dirty="0"/>
              <a:t>, 3</a:t>
            </a:r>
            <a:r>
              <a:rPr lang="ko-KR" altLang="en-US" dirty="0"/>
              <a:t>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미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을 빼고 </a:t>
            </a:r>
            <a:r>
              <a:rPr lang="en-US" altLang="ko-KR" dirty="0"/>
              <a:t>2</a:t>
            </a:r>
            <a:r>
              <a:rPr lang="ko-KR" altLang="en-US" dirty="0"/>
              <a:t>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레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으로 대체</a:t>
            </a:r>
            <a:endParaRPr lang="en-US" altLang="ko-KR" dirty="0"/>
          </a:p>
          <a:p>
            <a:pPr lvl="1"/>
            <a:r>
              <a:rPr lang="en-US" altLang="ko-KR" dirty="0"/>
              <a:t>add:                                               </a:t>
            </a:r>
            <a:r>
              <a:rPr lang="ko-KR" altLang="en-US" dirty="0"/>
              <a:t>화음에 추가되어야 하는 음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뒤에 숫자가 옵니다</a:t>
            </a:r>
            <a:r>
              <a:rPr lang="en-US" altLang="ko-KR" dirty="0">
                <a:solidFill>
                  <a:schemeClr val="accent6"/>
                </a:solidFill>
              </a:rPr>
              <a:t>.)</a:t>
            </a:r>
          </a:p>
          <a:p>
            <a:pPr lvl="1"/>
            <a:r>
              <a:rPr lang="ko-KR" altLang="en-US" dirty="0"/>
              <a:t>숫자</a:t>
            </a:r>
            <a:r>
              <a:rPr lang="en-US" altLang="ko-KR" dirty="0">
                <a:solidFill>
                  <a:schemeClr val="accent1"/>
                </a:solidFill>
              </a:rPr>
              <a:t>(2, 4, 6, 7, M7, 9, 11, 13 </a:t>
            </a:r>
            <a:r>
              <a:rPr lang="ko-KR" altLang="en-US" dirty="0">
                <a:solidFill>
                  <a:schemeClr val="accent1"/>
                </a:solidFill>
              </a:rPr>
              <a:t>등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en-US" altLang="ko-KR" dirty="0"/>
              <a:t>: </a:t>
            </a:r>
            <a:r>
              <a:rPr lang="ko-KR" altLang="en-US" dirty="0"/>
              <a:t>화음에 추가되는 음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숫자는 </a:t>
            </a:r>
            <a:r>
              <a:rPr lang="ko-KR" altLang="en-US" dirty="0" err="1">
                <a:solidFill>
                  <a:schemeClr val="accent6"/>
                </a:solidFill>
              </a:rPr>
              <a:t>근음</a:t>
            </a:r>
            <a:r>
              <a:rPr lang="ko-KR" altLang="en-US" dirty="0">
                <a:solidFill>
                  <a:schemeClr val="accent6"/>
                </a:solidFill>
              </a:rPr>
              <a:t> 기준 도수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음정</a:t>
            </a:r>
            <a:r>
              <a:rPr lang="en-US" altLang="ko-KR" dirty="0">
                <a:solidFill>
                  <a:schemeClr val="accent6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52874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51F96-5348-4AEC-9F60-E0848546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화음의 이름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4B379-A880-479A-8266-96F85AEE7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err="1"/>
              <a:t>근음인</a:t>
            </a:r>
            <a:r>
              <a:rPr lang="ko-KR" altLang="en-US" sz="1600" dirty="0"/>
              <a:t> </a:t>
            </a:r>
            <a:r>
              <a:rPr lang="en-US" altLang="ko-KR" sz="1600" dirty="0"/>
              <a:t>‘</a:t>
            </a:r>
            <a:r>
              <a:rPr lang="ko-KR" altLang="en-US" sz="1600" dirty="0"/>
              <a:t>도</a:t>
            </a:r>
            <a:r>
              <a:rPr lang="en-US" altLang="ko-KR" sz="1600" dirty="0"/>
              <a:t>’ </a:t>
            </a:r>
            <a:r>
              <a:rPr lang="ko-KR" altLang="en-US" sz="1600" dirty="0"/>
              <a:t>음이 </a:t>
            </a:r>
            <a:r>
              <a:rPr lang="en-US" altLang="ko-KR" sz="1600" dirty="0"/>
              <a:t>C</a:t>
            </a:r>
            <a:r>
              <a:rPr lang="ko-KR" altLang="en-US" sz="1600" dirty="0"/>
              <a:t>라고 가정합시다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</a:t>
            </a:r>
            <a:r>
              <a:rPr lang="ko-KR" altLang="en-US" sz="1600" dirty="0"/>
              <a:t> 미</a:t>
            </a:r>
            <a:r>
              <a:rPr lang="en-US" altLang="ko-KR" sz="1600" dirty="0"/>
              <a:t>,</a:t>
            </a:r>
            <a:r>
              <a:rPr lang="ko-KR" altLang="en-US" sz="1600" dirty="0"/>
              <a:t> 솔</a:t>
            </a:r>
            <a:endParaRPr lang="en-US" altLang="ko-KR" sz="1600" dirty="0"/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4, 7}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</a:t>
            </a:r>
            <a:r>
              <a:rPr lang="en-US" altLang="ko-KR" sz="1400" b="1" dirty="0"/>
              <a:t>(4, 3, 5)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/>
              <a:t>C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(C Major</a:t>
            </a:r>
            <a:r>
              <a:rPr lang="ko-KR" altLang="en-US" sz="1400" dirty="0">
                <a:solidFill>
                  <a:schemeClr val="accent6"/>
                </a:solidFill>
              </a:rPr>
              <a:t>라고 읽음</a:t>
            </a:r>
            <a:r>
              <a:rPr lang="en-US" altLang="ko-KR" sz="1400" dirty="0">
                <a:solidFill>
                  <a:schemeClr val="accent6"/>
                </a:solidFill>
              </a:rPr>
              <a:t>; </a:t>
            </a:r>
            <a:r>
              <a:rPr lang="ko-KR" altLang="en-US" sz="1400" b="1" dirty="0"/>
              <a:t>장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화음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</a:rPr>
              <a:t>솔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3, 7}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</a:t>
            </a:r>
            <a:r>
              <a:rPr lang="en-US" altLang="ko-KR" sz="1400" b="1" dirty="0"/>
              <a:t>(3, 4, 5)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/>
              <a:t>Cm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(C minor</a:t>
            </a:r>
            <a:r>
              <a:rPr lang="ko-KR" altLang="en-US" sz="1400" dirty="0">
                <a:solidFill>
                  <a:schemeClr val="accent6"/>
                </a:solidFill>
              </a:rPr>
              <a:t>라고 읽음</a:t>
            </a:r>
            <a:r>
              <a:rPr lang="en-US" altLang="ko-KR" sz="1400" dirty="0">
                <a:solidFill>
                  <a:schemeClr val="accent6"/>
                </a:solidFill>
              </a:rPr>
              <a:t>; </a:t>
            </a:r>
            <a:r>
              <a:rPr lang="ko-KR" altLang="en-US" sz="1400" b="1" dirty="0"/>
              <a:t>단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화음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/>
              <a:t>솔</a:t>
            </a:r>
            <a:r>
              <a:rPr lang="en-US" altLang="ko-KR" sz="1600" dirty="0"/>
              <a:t>#</a:t>
            </a:r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4, 8}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</a:t>
            </a:r>
            <a:r>
              <a:rPr lang="en-US" altLang="ko-KR" sz="1400" b="1" dirty="0"/>
              <a:t>(4, 4, 4)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 err="1"/>
              <a:t>Caug</a:t>
            </a:r>
            <a:r>
              <a:rPr lang="en-US" altLang="ko-KR" sz="1400" b="1" dirty="0"/>
              <a:t> (</a:t>
            </a:r>
            <a:r>
              <a:rPr lang="ko-KR" altLang="en-US" sz="1400" b="1" dirty="0"/>
              <a:t>증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화음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9E56A-8568-4591-9BB5-102F5A9F48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sz="1600" dirty="0"/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파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</a:rPr>
              <a:t>솔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5, 7}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</a:t>
            </a:r>
            <a:r>
              <a:rPr lang="en-US" altLang="ko-KR" sz="1400" b="1" dirty="0"/>
              <a:t>(5, 2, 5)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/>
              <a:t>Csus4 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계류</a:t>
            </a:r>
            <a:r>
              <a:rPr lang="en-US" altLang="ko-KR" sz="1400" dirty="0">
                <a:solidFill>
                  <a:schemeClr val="accent6"/>
                </a:solidFill>
              </a:rPr>
              <a:t>4</a:t>
            </a:r>
            <a:r>
              <a:rPr lang="ko-KR" altLang="en-US" sz="1400" dirty="0">
                <a:solidFill>
                  <a:schemeClr val="accent6"/>
                </a:solidFill>
              </a:rPr>
              <a:t>화음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레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endParaRPr lang="en-US" altLang="ko-KR" sz="1600" dirty="0"/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2, 7}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</a:t>
            </a:r>
            <a:r>
              <a:rPr lang="en-US" altLang="ko-KR" sz="1400" b="1" dirty="0"/>
              <a:t>(2, 5, 5)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/>
              <a:t>Csus2 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본질적으로 </a:t>
            </a:r>
            <a:r>
              <a:rPr lang="en-US" altLang="ko-KR" sz="1400" dirty="0">
                <a:solidFill>
                  <a:schemeClr val="accent6"/>
                </a:solidFill>
              </a:rPr>
              <a:t>Csus4</a:t>
            </a:r>
            <a:r>
              <a:rPr lang="ko-KR" altLang="en-US" sz="1400" dirty="0">
                <a:solidFill>
                  <a:schemeClr val="accent6"/>
                </a:solidFill>
              </a:rPr>
              <a:t>와 동일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/>
              <a:t>솔</a:t>
            </a:r>
            <a:r>
              <a:rPr lang="en-US" altLang="ko-KR" sz="1600" dirty="0">
                <a:latin typeface="맑은 고딕" panose="020B0503020000020004" pitchFamily="50" charset="-127"/>
              </a:rPr>
              <a:t>♭</a:t>
            </a:r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3, 6}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(3, 3, 6)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 err="1"/>
              <a:t>Cdim</a:t>
            </a:r>
            <a:r>
              <a:rPr lang="en-US" altLang="ko-KR" sz="1400" b="1" dirty="0"/>
              <a:t> (</a:t>
            </a:r>
            <a:r>
              <a:rPr lang="ko-KR" altLang="en-US" sz="1400" b="1" dirty="0"/>
              <a:t>감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화음</a:t>
            </a:r>
            <a:r>
              <a:rPr lang="en-US" altLang="ko-KR" sz="1400" b="1" dirty="0"/>
              <a:t>)</a:t>
            </a:r>
            <a:endParaRPr lang="en-US" altLang="ko-KR" b="1" dirty="0"/>
          </a:p>
        </p:txBody>
      </p:sp>
      <p:pic>
        <p:nvPicPr>
          <p:cNvPr id="5" name="4주차 발표_1">
            <a:hlinkClick r:id="" action="ppaction://media"/>
            <a:extLst>
              <a:ext uri="{FF2B5EF4-FFF2-40B4-BE49-F238E27FC236}">
                <a16:creationId xmlns:a16="http://schemas.microsoft.com/office/drawing/2014/main" id="{86EF69A4-90B2-40A9-BB44-3C26E3060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37608" y="2812736"/>
            <a:ext cx="487363" cy="487363"/>
          </a:xfrm>
          <a:prstGeom prst="rect">
            <a:avLst/>
          </a:prstGeom>
        </p:spPr>
      </p:pic>
      <p:pic>
        <p:nvPicPr>
          <p:cNvPr id="6" name="4주차 발표_2">
            <a:hlinkClick r:id="" action="ppaction://media"/>
            <a:extLst>
              <a:ext uri="{FF2B5EF4-FFF2-40B4-BE49-F238E27FC236}">
                <a16:creationId xmlns:a16="http://schemas.microsoft.com/office/drawing/2014/main" id="{D0493704-BD88-4D80-8A90-F54684066B2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37608" y="4011643"/>
            <a:ext cx="487363" cy="487363"/>
          </a:xfrm>
          <a:prstGeom prst="rect">
            <a:avLst/>
          </a:prstGeom>
        </p:spPr>
      </p:pic>
      <p:pic>
        <p:nvPicPr>
          <p:cNvPr id="7" name="4주차 발표_3">
            <a:hlinkClick r:id="" action="ppaction://media"/>
            <a:extLst>
              <a:ext uri="{FF2B5EF4-FFF2-40B4-BE49-F238E27FC236}">
                <a16:creationId xmlns:a16="http://schemas.microsoft.com/office/drawing/2014/main" id="{264C3A8C-A942-4559-8465-ED9A7048253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37608" y="5206516"/>
            <a:ext cx="487363" cy="487363"/>
          </a:xfrm>
          <a:prstGeom prst="rect">
            <a:avLst/>
          </a:prstGeom>
        </p:spPr>
      </p:pic>
      <p:pic>
        <p:nvPicPr>
          <p:cNvPr id="9" name="4주차 발표_5">
            <a:hlinkClick r:id="" action="ppaction://media"/>
            <a:extLst>
              <a:ext uri="{FF2B5EF4-FFF2-40B4-BE49-F238E27FC236}">
                <a16:creationId xmlns:a16="http://schemas.microsoft.com/office/drawing/2014/main" id="{C25D38E1-D45B-4164-87A8-13F0CAA2FCD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162267" y="2813300"/>
            <a:ext cx="487363" cy="487363"/>
          </a:xfrm>
          <a:prstGeom prst="rect">
            <a:avLst/>
          </a:prstGeom>
        </p:spPr>
      </p:pic>
      <p:pic>
        <p:nvPicPr>
          <p:cNvPr id="10" name="4주차 발표_6">
            <a:hlinkClick r:id="" action="ppaction://media"/>
            <a:extLst>
              <a:ext uri="{FF2B5EF4-FFF2-40B4-BE49-F238E27FC236}">
                <a16:creationId xmlns:a16="http://schemas.microsoft.com/office/drawing/2014/main" id="{BC1347C3-E548-4604-B894-5C77EA43F0D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162267" y="5206515"/>
            <a:ext cx="487363" cy="487363"/>
          </a:xfrm>
          <a:prstGeom prst="rect">
            <a:avLst/>
          </a:prstGeom>
        </p:spPr>
      </p:pic>
      <p:pic>
        <p:nvPicPr>
          <p:cNvPr id="11" name="4주차 발표_4">
            <a:hlinkClick r:id="" action="ppaction://media"/>
            <a:extLst>
              <a:ext uri="{FF2B5EF4-FFF2-40B4-BE49-F238E27FC236}">
                <a16:creationId xmlns:a16="http://schemas.microsoft.com/office/drawing/2014/main" id="{944D9096-EE48-4985-AA42-7847CC26ABA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162267" y="4011643"/>
            <a:ext cx="487363" cy="487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8834D9-8013-BF0E-57A3-0D0A7196C9DD}"/>
              </a:ext>
            </a:extLst>
          </p:cNvPr>
          <p:cNvSpPr txBox="1"/>
          <p:nvPr/>
        </p:nvSpPr>
        <p:spPr>
          <a:xfrm>
            <a:off x="5683591" y="6025665"/>
            <a:ext cx="6259592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기본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화음은 장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화음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단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화음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증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화음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감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화음으로만 구성됩니다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600" dirty="0" err="1">
                <a:solidFill>
                  <a:schemeClr val="accent1"/>
                </a:solidFill>
              </a:rPr>
              <a:t>계류화음은</a:t>
            </a:r>
            <a:r>
              <a:rPr lang="ko-KR" altLang="en-US" sz="1600" dirty="0">
                <a:solidFill>
                  <a:schemeClr val="accent1"/>
                </a:solidFill>
              </a:rPr>
              <a:t> 기본 </a:t>
            </a:r>
            <a:r>
              <a:rPr lang="en-US" altLang="ko-KR" sz="1600" dirty="0">
                <a:solidFill>
                  <a:schemeClr val="accent1"/>
                </a:solidFill>
              </a:rPr>
              <a:t>3</a:t>
            </a:r>
            <a:r>
              <a:rPr lang="ko-KR" altLang="en-US" sz="1600" dirty="0">
                <a:solidFill>
                  <a:schemeClr val="accent1"/>
                </a:solidFill>
              </a:rPr>
              <a:t>화음에 포함되지 않습니다</a:t>
            </a:r>
            <a:r>
              <a:rPr lang="en-US" altLang="ko-KR" sz="1600" dirty="0">
                <a:solidFill>
                  <a:schemeClr val="accent1"/>
                </a:solidFill>
              </a:rPr>
              <a:t>.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0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2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2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51F96-5348-4AEC-9F60-E0848546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특이한 </a:t>
            </a:r>
            <a:r>
              <a:rPr lang="en-US" altLang="ko-KR" dirty="0"/>
              <a:t>3</a:t>
            </a:r>
            <a:r>
              <a:rPr lang="ko-KR" altLang="en-US" dirty="0"/>
              <a:t>화음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4B379-A880-479A-8266-96F85AEE7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기본 </a:t>
            </a:r>
            <a:r>
              <a:rPr lang="en-US" altLang="ko-KR" sz="2000" dirty="0"/>
              <a:t>3</a:t>
            </a:r>
            <a:r>
              <a:rPr lang="ko-KR" altLang="en-US" sz="2000" dirty="0"/>
              <a:t>화음은 아니지만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제약 조건을 조금 완화하고 </a:t>
            </a:r>
            <a:r>
              <a:rPr lang="en-US" altLang="ko-KR" sz="2000" dirty="0"/>
              <a:t>3</a:t>
            </a:r>
            <a:r>
              <a:rPr lang="ko-KR" altLang="en-US" sz="2000" dirty="0"/>
              <a:t>화음을 더 찾아봅시다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음정의 합이 반음 </a:t>
            </a:r>
            <a:r>
              <a:rPr lang="en-US" altLang="ko-KR" sz="1800" dirty="0"/>
              <a:t>12</a:t>
            </a:r>
            <a:r>
              <a:rPr lang="ko-KR" altLang="en-US" sz="1800" dirty="0"/>
              <a:t>개가 되어야 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인접한 두 음의 음정이 반음 </a:t>
            </a:r>
            <a:r>
              <a:rPr lang="en-US" altLang="ko-KR" sz="1800" dirty="0"/>
              <a:t>1</a:t>
            </a:r>
            <a:r>
              <a:rPr lang="ko-KR" altLang="en-US" sz="1800" dirty="0"/>
              <a:t>개인 음이 포함되지 않게 해 봅시다</a:t>
            </a:r>
            <a:r>
              <a:rPr lang="en-US" altLang="ko-KR" sz="1800" dirty="0"/>
              <a:t>.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lvl="1"/>
            <a:r>
              <a:rPr lang="ko-KR" altLang="en-US" sz="1800" dirty="0">
                <a:solidFill>
                  <a:schemeClr val="accent2"/>
                </a:solidFill>
              </a:rPr>
              <a:t>인접한 두 음의 음정이 반음 </a:t>
            </a:r>
            <a:r>
              <a:rPr lang="en-US" altLang="ko-KR" sz="1800" dirty="0">
                <a:solidFill>
                  <a:schemeClr val="accent2"/>
                </a:solidFill>
              </a:rPr>
              <a:t>2</a:t>
            </a:r>
            <a:r>
              <a:rPr lang="ko-KR" altLang="en-US" sz="1800" dirty="0">
                <a:solidFill>
                  <a:schemeClr val="accent2"/>
                </a:solidFill>
              </a:rPr>
              <a:t>개 또는 </a:t>
            </a:r>
            <a:r>
              <a:rPr lang="en-US" altLang="ko-KR" sz="1800" dirty="0">
                <a:solidFill>
                  <a:schemeClr val="accent2"/>
                </a:solidFill>
              </a:rPr>
              <a:t>6</a:t>
            </a:r>
            <a:r>
              <a:rPr lang="ko-KR" altLang="en-US" sz="1800" dirty="0">
                <a:solidFill>
                  <a:schemeClr val="accent2"/>
                </a:solidFill>
              </a:rPr>
              <a:t>개인 음이 둘까지 포함될 수 있습니다</a:t>
            </a:r>
            <a:r>
              <a:rPr lang="en-US" altLang="ko-KR" sz="1800" dirty="0">
                <a:solidFill>
                  <a:schemeClr val="accent2"/>
                </a:solidFill>
              </a:rPr>
              <a:t>.</a:t>
            </a:r>
            <a:endParaRPr lang="en-US" altLang="ko-KR" sz="1800" dirty="0"/>
          </a:p>
          <a:p>
            <a:r>
              <a:rPr lang="ko-KR" altLang="en-US" sz="2000" dirty="0"/>
              <a:t>계이름이 </a:t>
            </a:r>
            <a:r>
              <a:rPr lang="en-US" altLang="ko-KR" sz="2000" dirty="0"/>
              <a:t>‘</a:t>
            </a:r>
            <a:r>
              <a:rPr lang="ko-KR" altLang="en-US" sz="2000" dirty="0"/>
              <a:t>도</a:t>
            </a:r>
            <a:r>
              <a:rPr lang="en-US" altLang="ko-KR" sz="2000" dirty="0"/>
              <a:t>’</a:t>
            </a:r>
            <a:r>
              <a:rPr lang="ko-KR" altLang="en-US" sz="2000" dirty="0"/>
              <a:t>인 음을 근음으로 할 때</a:t>
            </a:r>
            <a:r>
              <a:rPr lang="en-US" altLang="ko-KR" sz="2000" dirty="0"/>
              <a:t>, </a:t>
            </a:r>
            <a:r>
              <a:rPr lang="ko-KR" altLang="en-US" sz="2000" dirty="0"/>
              <a:t>어떤 </a:t>
            </a:r>
            <a:r>
              <a:rPr lang="en-US" altLang="ko-KR" sz="2000" dirty="0"/>
              <a:t>3</a:t>
            </a:r>
            <a:r>
              <a:rPr lang="ko-KR" altLang="en-US" sz="2000" dirty="0"/>
              <a:t>화음이 찾아지나요</a:t>
            </a:r>
            <a:r>
              <a:rPr lang="en-US" altLang="ko-KR" sz="2000" dirty="0"/>
              <a:t>?</a:t>
            </a:r>
          </a:p>
          <a:p>
            <a:endParaRPr lang="en-US" altLang="ko-KR" sz="1600" dirty="0">
              <a:solidFill>
                <a:schemeClr val="accent6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EC3696-9D71-768A-E841-D634AE148C44}"/>
              </a:ext>
            </a:extLst>
          </p:cNvPr>
          <p:cNvGraphicFramePr>
            <a:graphicFrameLocks noGrp="1"/>
          </p:cNvGraphicFramePr>
          <p:nvPr/>
        </p:nvGraphicFramePr>
        <p:xfrm>
          <a:off x="5001318" y="1028700"/>
          <a:ext cx="6568640" cy="518160"/>
        </p:xfrm>
        <a:graphic>
          <a:graphicData uri="http://schemas.openxmlformats.org/drawingml/2006/table">
            <a:tbl>
              <a:tblPr bandCol="1">
                <a:tableStyleId>{073A0DAA-6AF3-43AB-8588-CEC1D06C72B9}</a:tableStyleId>
              </a:tblPr>
              <a:tblGrid>
                <a:gridCol w="505280">
                  <a:extLst>
                    <a:ext uri="{9D8B030D-6E8A-4147-A177-3AD203B41FA5}">
                      <a16:colId xmlns:a16="http://schemas.microsoft.com/office/drawing/2014/main" val="134098001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64883482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3756271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2527731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5469232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845347183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66816453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57239741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67336573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810445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925130668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06791464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2600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레♭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미♭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솔♭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라♭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시♭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01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69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51F96-5348-4AEC-9F60-E0848546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특이한 </a:t>
            </a:r>
            <a:r>
              <a:rPr lang="en-US" altLang="ko-KR" dirty="0"/>
              <a:t>3</a:t>
            </a:r>
            <a:r>
              <a:rPr lang="ko-KR" altLang="en-US" dirty="0"/>
              <a:t>화음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4B379-A880-479A-8266-96F85AEE7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기본 </a:t>
            </a:r>
            <a:r>
              <a:rPr lang="en-US" altLang="ko-KR" sz="2000" dirty="0"/>
              <a:t>3</a:t>
            </a:r>
            <a:r>
              <a:rPr lang="ko-KR" altLang="en-US" sz="2000" dirty="0"/>
              <a:t>화음은 아니지만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제약 조건을 조금 완화하고 </a:t>
            </a:r>
            <a:r>
              <a:rPr lang="en-US" altLang="ko-KR" sz="2000" dirty="0"/>
              <a:t>3</a:t>
            </a:r>
            <a:r>
              <a:rPr lang="ko-KR" altLang="en-US" sz="2000" dirty="0"/>
              <a:t>화음을 더 찾아봅시다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음정의 합이 반음 </a:t>
            </a:r>
            <a:r>
              <a:rPr lang="en-US" altLang="ko-KR" sz="1800" dirty="0"/>
              <a:t>12</a:t>
            </a:r>
            <a:r>
              <a:rPr lang="ko-KR" altLang="en-US" sz="1800" dirty="0"/>
              <a:t>개가 되어야 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인접한 두 음의 음정이 반음 </a:t>
            </a:r>
            <a:r>
              <a:rPr lang="en-US" altLang="ko-KR" sz="1800" dirty="0"/>
              <a:t>1</a:t>
            </a:r>
            <a:r>
              <a:rPr lang="ko-KR" altLang="en-US" sz="1800" dirty="0"/>
              <a:t>개인 음이 포함되지 않게 해 봅시다</a:t>
            </a:r>
            <a:r>
              <a:rPr lang="en-US" altLang="ko-KR" sz="1800" dirty="0"/>
              <a:t>.</a:t>
            </a:r>
            <a:endParaRPr lang="en-US" altLang="ko-KR" sz="1800" dirty="0">
              <a:solidFill>
                <a:schemeClr val="accent2"/>
              </a:solidFill>
            </a:endParaRPr>
          </a:p>
          <a:p>
            <a:pPr lvl="1"/>
            <a:r>
              <a:rPr lang="ko-KR" altLang="en-US" sz="1800" dirty="0">
                <a:solidFill>
                  <a:schemeClr val="accent2"/>
                </a:solidFill>
              </a:rPr>
              <a:t>인접한 두 음의 음정이 반음 </a:t>
            </a:r>
            <a:r>
              <a:rPr lang="en-US" altLang="ko-KR" sz="1800" dirty="0">
                <a:solidFill>
                  <a:schemeClr val="accent2"/>
                </a:solidFill>
              </a:rPr>
              <a:t>2</a:t>
            </a:r>
            <a:r>
              <a:rPr lang="ko-KR" altLang="en-US" sz="1800" dirty="0">
                <a:solidFill>
                  <a:schemeClr val="accent2"/>
                </a:solidFill>
              </a:rPr>
              <a:t>개 또는 </a:t>
            </a:r>
            <a:r>
              <a:rPr lang="en-US" altLang="ko-KR" sz="1800" dirty="0">
                <a:solidFill>
                  <a:schemeClr val="accent2"/>
                </a:solidFill>
              </a:rPr>
              <a:t>6</a:t>
            </a:r>
            <a:r>
              <a:rPr lang="ko-KR" altLang="en-US" sz="1800" dirty="0">
                <a:solidFill>
                  <a:schemeClr val="accent2"/>
                </a:solidFill>
              </a:rPr>
              <a:t>개인 음이 둘까지 포함될 수 있습니다</a:t>
            </a:r>
            <a:r>
              <a:rPr lang="en-US" altLang="ko-KR" sz="1800" dirty="0">
                <a:solidFill>
                  <a:schemeClr val="accent2"/>
                </a:solidFill>
              </a:rPr>
              <a:t>.</a:t>
            </a:r>
            <a:endParaRPr lang="en-US" altLang="ko-KR" sz="1800" dirty="0"/>
          </a:p>
          <a:p>
            <a:r>
              <a:rPr lang="ko-KR" altLang="en-US" sz="2000" dirty="0"/>
              <a:t>계이름이 </a:t>
            </a:r>
            <a:r>
              <a:rPr lang="en-US" altLang="ko-KR" sz="2000" dirty="0"/>
              <a:t>‘</a:t>
            </a:r>
            <a:r>
              <a:rPr lang="ko-KR" altLang="en-US" sz="2000" dirty="0"/>
              <a:t>도</a:t>
            </a:r>
            <a:r>
              <a:rPr lang="en-US" altLang="ko-KR" sz="2000" dirty="0"/>
              <a:t>’</a:t>
            </a:r>
            <a:r>
              <a:rPr lang="ko-KR" altLang="en-US" sz="2000" dirty="0"/>
              <a:t>인 음을 근음으로 할 때</a:t>
            </a:r>
            <a:r>
              <a:rPr lang="en-US" altLang="ko-KR" sz="2000" dirty="0"/>
              <a:t>, </a:t>
            </a:r>
            <a:r>
              <a:rPr lang="ko-KR" altLang="en-US" sz="2000" dirty="0"/>
              <a:t>어떤 </a:t>
            </a:r>
            <a:r>
              <a:rPr lang="en-US" altLang="ko-KR" sz="2000" dirty="0"/>
              <a:t>3</a:t>
            </a:r>
            <a:r>
              <a:rPr lang="ko-KR" altLang="en-US" sz="2000" dirty="0"/>
              <a:t>화음이 찾아지나요</a:t>
            </a:r>
            <a:r>
              <a:rPr lang="en-US" altLang="ko-KR" sz="2000" dirty="0"/>
              <a:t>?</a:t>
            </a:r>
          </a:p>
          <a:p>
            <a:pPr lvl="1"/>
            <a:r>
              <a:rPr lang="ko-KR" altLang="en-US" sz="1800" dirty="0"/>
              <a:t>도</a:t>
            </a:r>
            <a:r>
              <a:rPr lang="en-US" altLang="ko-KR" sz="1800" dirty="0"/>
              <a:t>, </a:t>
            </a:r>
            <a:r>
              <a:rPr lang="ko-KR" altLang="en-US" sz="1800" dirty="0"/>
              <a:t>미</a:t>
            </a:r>
            <a:r>
              <a:rPr lang="en-US" altLang="ko-KR" sz="1800" dirty="0"/>
              <a:t>, </a:t>
            </a:r>
            <a:r>
              <a:rPr lang="ko-KR" altLang="en-US" sz="1800" dirty="0"/>
              <a:t>솔</a:t>
            </a:r>
            <a:r>
              <a:rPr lang="ko-KR" altLang="en-US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:	</a:t>
            </a:r>
            <a:r>
              <a:rPr lang="en-US" altLang="ko-KR" sz="1800" dirty="0"/>
              <a:t>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미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4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미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솔</a:t>
            </a:r>
            <a:r>
              <a:rPr lang="ko-KR" altLang="en-US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1800" dirty="0"/>
              <a:t>’</a:t>
            </a:r>
            <a:r>
              <a:rPr lang="ko-KR" altLang="en-US" sz="1800" dirty="0"/>
              <a:t>은 반음 </a:t>
            </a:r>
            <a:r>
              <a:rPr lang="en-US" altLang="ko-KR" sz="1800" dirty="0"/>
              <a:t>2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솔</a:t>
            </a:r>
            <a:r>
              <a:rPr lang="ko-KR" altLang="en-US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1800" dirty="0"/>
              <a:t>’</a:t>
            </a:r>
            <a:r>
              <a:rPr lang="ko-KR" altLang="en-US" sz="1800" dirty="0"/>
              <a:t>과 </a:t>
            </a:r>
            <a:r>
              <a:rPr lang="en-US" altLang="ko-KR" sz="1800" dirty="0"/>
              <a:t>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6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pPr lvl="1"/>
            <a:r>
              <a:rPr lang="ko-KR" altLang="en-US" sz="1800" dirty="0"/>
              <a:t>도</a:t>
            </a:r>
            <a:r>
              <a:rPr lang="en-US" altLang="ko-KR" sz="1800" dirty="0"/>
              <a:t>, </a:t>
            </a:r>
            <a:r>
              <a:rPr lang="ko-KR" altLang="en-US" sz="1800" dirty="0"/>
              <a:t>미</a:t>
            </a:r>
            <a:r>
              <a:rPr lang="en-US" altLang="ko-KR" sz="1800" dirty="0"/>
              <a:t>, </a:t>
            </a:r>
            <a:r>
              <a:rPr lang="ko-KR" altLang="en-US" sz="1800" dirty="0"/>
              <a:t>시</a:t>
            </a:r>
            <a:r>
              <a:rPr lang="ko-KR" altLang="en-US" sz="1800" dirty="0">
                <a:latin typeface="맑은 고딕" panose="020B0503020000020004" pitchFamily="34" charset="-127"/>
              </a:rPr>
              <a:t>♭</a:t>
            </a:r>
            <a:r>
              <a:rPr lang="en-US" altLang="ko-KR" sz="1800" dirty="0">
                <a:latin typeface="맑은 고딕" panose="020B0503020000020004" pitchFamily="34" charset="-127"/>
              </a:rPr>
              <a:t>:	</a:t>
            </a:r>
            <a:r>
              <a:rPr lang="en-US" altLang="ko-KR" sz="1800" dirty="0"/>
              <a:t>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미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4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미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시</a:t>
            </a:r>
            <a:r>
              <a:rPr lang="ko-KR" altLang="en-US" sz="1800" dirty="0">
                <a:latin typeface="맑은 고딕" panose="020B0503020000020004" pitchFamily="34" charset="-127"/>
              </a:rPr>
              <a:t>♭</a:t>
            </a:r>
            <a:r>
              <a:rPr lang="en-US" altLang="ko-KR" sz="1800" dirty="0"/>
              <a:t>’</a:t>
            </a:r>
            <a:r>
              <a:rPr lang="ko-KR" altLang="en-US" sz="1800" dirty="0"/>
              <a:t>은 반음 </a:t>
            </a:r>
            <a:r>
              <a:rPr lang="en-US" altLang="ko-KR" sz="1800" dirty="0"/>
              <a:t>6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시</a:t>
            </a:r>
            <a:r>
              <a:rPr lang="ko-KR" altLang="en-US" sz="1800" dirty="0">
                <a:latin typeface="맑은 고딕" panose="020B0503020000020004" pitchFamily="34" charset="-127"/>
              </a:rPr>
              <a:t>♭</a:t>
            </a:r>
            <a:r>
              <a:rPr lang="en-US" altLang="ko-KR" sz="1800" dirty="0"/>
              <a:t>’</a:t>
            </a:r>
            <a:r>
              <a:rPr lang="ko-KR" altLang="en-US" sz="1800" dirty="0"/>
              <a:t>과 </a:t>
            </a:r>
            <a:r>
              <a:rPr lang="en-US" altLang="ko-KR" sz="1800" dirty="0"/>
              <a:t>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2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pPr lvl="1"/>
            <a:r>
              <a:rPr lang="ko-KR" altLang="en-US" sz="1800" dirty="0"/>
              <a:t>도</a:t>
            </a:r>
            <a:r>
              <a:rPr lang="en-US" altLang="ko-KR" sz="1800" dirty="0"/>
              <a:t>, </a:t>
            </a:r>
            <a:r>
              <a:rPr lang="ko-KR" altLang="en-US" sz="1800" dirty="0"/>
              <a:t>레</a:t>
            </a:r>
            <a:r>
              <a:rPr lang="en-US" altLang="ko-KR" sz="1800" dirty="0"/>
              <a:t>, </a:t>
            </a:r>
            <a:r>
              <a:rPr lang="ko-KR" altLang="en-US" sz="1800" dirty="0"/>
              <a:t>미</a:t>
            </a:r>
            <a:r>
              <a:rPr lang="en-US" altLang="ko-KR" sz="1800" dirty="0"/>
              <a:t>:	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레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2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레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미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2</a:t>
            </a:r>
            <a:r>
              <a:rPr lang="ko-KR" altLang="en-US" sz="1800" dirty="0"/>
              <a:t>개</a:t>
            </a:r>
            <a:r>
              <a:rPr lang="en-US" altLang="ko-KR" sz="1800" dirty="0"/>
              <a:t>,	‘</a:t>
            </a:r>
            <a:r>
              <a:rPr lang="ko-KR" altLang="en-US" sz="1800" dirty="0"/>
              <a:t>미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도</a:t>
            </a:r>
            <a:r>
              <a:rPr lang="en-US" altLang="ko-KR" sz="1800" dirty="0"/>
              <a:t>’</a:t>
            </a:r>
            <a:r>
              <a:rPr lang="ko-KR" altLang="en-US" sz="1800" dirty="0"/>
              <a:t>는 반음 </a:t>
            </a:r>
            <a:r>
              <a:rPr lang="en-US" altLang="ko-KR" sz="1800" dirty="0"/>
              <a:t>8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r>
              <a:rPr lang="ko-KR" altLang="en-US" sz="1800" dirty="0"/>
              <a:t>도</a:t>
            </a:r>
            <a:r>
              <a:rPr lang="en-US" altLang="ko-KR" sz="1800" dirty="0"/>
              <a:t>,</a:t>
            </a:r>
            <a:r>
              <a:rPr lang="ko-KR" altLang="en-US" sz="1800" dirty="0"/>
              <a:t> 미</a:t>
            </a:r>
            <a:r>
              <a:rPr lang="en-US" altLang="ko-KR" sz="1800" dirty="0"/>
              <a:t>,</a:t>
            </a:r>
            <a:r>
              <a:rPr lang="ko-KR" altLang="en-US" sz="1800" dirty="0"/>
              <a:t> 솔</a:t>
            </a:r>
            <a:r>
              <a:rPr lang="ko-KR" altLang="en-US" sz="1800" dirty="0">
                <a:latin typeface="맑은 고딕" panose="020B0503020000020004" pitchFamily="34" charset="-127"/>
              </a:rPr>
              <a:t>♭</a:t>
            </a:r>
            <a:endParaRPr lang="en-US" altLang="ko-KR" sz="1800" dirty="0"/>
          </a:p>
          <a:p>
            <a:pPr lvl="1"/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ko-KR" altLang="en-US" sz="16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600" dirty="0">
                <a:solidFill>
                  <a:schemeClr val="accent6"/>
                </a:solidFill>
              </a:rPr>
              <a:t>: {0, 4, 6}</a:t>
            </a:r>
          </a:p>
          <a:p>
            <a:pPr lvl="1"/>
            <a:r>
              <a:rPr lang="ko-KR" altLang="en-US" sz="1600" dirty="0"/>
              <a:t>인접음의 반음 간격</a:t>
            </a:r>
            <a:r>
              <a:rPr lang="en-US" altLang="ko-KR" sz="1600" dirty="0"/>
              <a:t>: (4, 2, 6)</a:t>
            </a:r>
          </a:p>
          <a:p>
            <a:pPr lvl="1"/>
            <a:r>
              <a:rPr lang="ko-KR" altLang="en-US" sz="1600" dirty="0"/>
              <a:t>화음</a:t>
            </a:r>
            <a:r>
              <a:rPr lang="en-US" altLang="ko-KR" sz="1600" dirty="0"/>
              <a:t>: </a:t>
            </a:r>
            <a:r>
              <a:rPr lang="en-US" altLang="ko-KR" sz="1600" b="1" dirty="0"/>
              <a:t>C(</a:t>
            </a:r>
            <a:r>
              <a:rPr lang="ko-KR" altLang="en-US" sz="1600" b="1" dirty="0">
                <a:latin typeface="맑은 고딕" panose="020B0503020000020004" pitchFamily="34" charset="-127"/>
              </a:rPr>
              <a:t>♭</a:t>
            </a:r>
            <a:r>
              <a:rPr lang="en-US" altLang="ko-KR" sz="1600" b="1" dirty="0">
                <a:latin typeface="맑은 고딕" panose="020B0503020000020004" pitchFamily="34" charset="-127"/>
              </a:rPr>
              <a:t>5)</a:t>
            </a:r>
            <a:endParaRPr lang="en-US" altLang="ko-KR" sz="1600" dirty="0">
              <a:solidFill>
                <a:schemeClr val="accent6"/>
              </a:solidFill>
            </a:endParaRPr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E9B8E447-3CED-3F7C-8008-AA846AEC7337}"/>
              </a:ext>
            </a:extLst>
          </p:cNvPr>
          <p:cNvSpPr txBox="1">
            <a:spLocks/>
          </p:cNvSpPr>
          <p:nvPr/>
        </p:nvSpPr>
        <p:spPr>
          <a:xfrm>
            <a:off x="7714034" y="2057400"/>
            <a:ext cx="3308458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1800" dirty="0"/>
              <a:t>도</a:t>
            </a:r>
            <a:r>
              <a:rPr lang="en-US" altLang="ko-KR" sz="1800" dirty="0"/>
              <a:t>, </a:t>
            </a:r>
            <a:r>
              <a:rPr lang="ko-KR" altLang="en-US" sz="1800" dirty="0"/>
              <a:t>레</a:t>
            </a:r>
            <a:r>
              <a:rPr lang="en-US" altLang="ko-KR" sz="1800" dirty="0">
                <a:latin typeface="맑은 고딕" panose="020B0503020000020004" pitchFamily="50" charset="-127"/>
              </a:rPr>
              <a:t>, </a:t>
            </a:r>
            <a:r>
              <a:rPr lang="ko-KR" altLang="en-US" sz="1800" dirty="0"/>
              <a:t>미</a:t>
            </a:r>
            <a:endParaRPr lang="en-US" altLang="ko-KR" sz="1800" dirty="0">
              <a:latin typeface="맑은 고딕" panose="020B0503020000020004" pitchFamily="50" charset="-127"/>
            </a:endParaRPr>
          </a:p>
          <a:p>
            <a:pPr lvl="1"/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ko-KR" altLang="en-US" sz="16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600" dirty="0">
                <a:solidFill>
                  <a:schemeClr val="accent6"/>
                </a:solidFill>
              </a:rPr>
              <a:t>: {0, 2, 4}</a:t>
            </a:r>
          </a:p>
          <a:p>
            <a:pPr lvl="1"/>
            <a:r>
              <a:rPr lang="ko-KR" altLang="en-US" sz="1600" dirty="0"/>
              <a:t>인접음의 반음 간격</a:t>
            </a:r>
            <a:r>
              <a:rPr lang="en-US" altLang="ko-KR" sz="1600" dirty="0"/>
              <a:t>: (2, 2, 8)</a:t>
            </a:r>
          </a:p>
          <a:p>
            <a:pPr lvl="1"/>
            <a:r>
              <a:rPr lang="ko-KR" altLang="en-US" sz="1600" dirty="0">
                <a:solidFill>
                  <a:schemeClr val="accent1"/>
                </a:solidFill>
              </a:rPr>
              <a:t>이것도 화음인가</a:t>
            </a:r>
            <a:r>
              <a:rPr lang="en-US" altLang="ko-KR" sz="1600" dirty="0">
                <a:solidFill>
                  <a:schemeClr val="accent1"/>
                </a:solidFill>
              </a:rPr>
              <a:t>…</a:t>
            </a:r>
          </a:p>
        </p:txBody>
      </p:sp>
      <p:pic>
        <p:nvPicPr>
          <p:cNvPr id="14" name="C E Gb">
            <a:hlinkClick r:id="" action="ppaction://media"/>
            <a:extLst>
              <a:ext uri="{FF2B5EF4-FFF2-40B4-BE49-F238E27FC236}">
                <a16:creationId xmlns:a16="http://schemas.microsoft.com/office/drawing/2014/main" id="{640786A4-3CEB-339D-B63C-7AAE321B8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62933" y="5835682"/>
            <a:ext cx="487363" cy="487363"/>
          </a:xfrm>
          <a:prstGeom prst="rect">
            <a:avLst/>
          </a:prstGeom>
        </p:spPr>
      </p:pic>
      <p:pic>
        <p:nvPicPr>
          <p:cNvPr id="15" name="C D E">
            <a:hlinkClick r:id="" action="ppaction://media"/>
            <a:extLst>
              <a:ext uri="{FF2B5EF4-FFF2-40B4-BE49-F238E27FC236}">
                <a16:creationId xmlns:a16="http://schemas.microsoft.com/office/drawing/2014/main" id="{A404A863-C1D4-10FE-04B4-36A3EE1C7C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02944" y="5835681"/>
            <a:ext cx="487363" cy="487363"/>
          </a:xfrm>
          <a:prstGeom prst="rect">
            <a:avLst/>
          </a:prstGeom>
        </p:spPr>
      </p:pic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28E67F99-F5F2-EA69-9ADD-14D97EE60F8A}"/>
              </a:ext>
            </a:extLst>
          </p:cNvPr>
          <p:cNvSpPr txBox="1">
            <a:spLocks/>
          </p:cNvSpPr>
          <p:nvPr/>
        </p:nvSpPr>
        <p:spPr>
          <a:xfrm>
            <a:off x="4477967" y="2065020"/>
            <a:ext cx="3308458" cy="44850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1800" dirty="0"/>
              <a:t>도</a:t>
            </a:r>
            <a:r>
              <a:rPr lang="en-US" altLang="ko-KR" sz="1800" dirty="0"/>
              <a:t>, </a:t>
            </a:r>
            <a:r>
              <a:rPr lang="ko-KR" altLang="en-US" sz="1800" dirty="0"/>
              <a:t>미</a:t>
            </a:r>
            <a:r>
              <a:rPr lang="en-US" altLang="ko-KR" sz="1800" dirty="0"/>
              <a:t>, </a:t>
            </a:r>
            <a:r>
              <a:rPr lang="ko-KR" altLang="en-US" sz="1800" dirty="0"/>
              <a:t>시</a:t>
            </a:r>
            <a:r>
              <a:rPr lang="ko-KR" altLang="en-US" sz="1800" dirty="0">
                <a:latin typeface="맑은 고딕" panose="020B0503020000020004" pitchFamily="34" charset="-127"/>
              </a:rPr>
              <a:t>♭</a:t>
            </a:r>
            <a:endParaRPr lang="en-US" altLang="ko-KR" sz="1800" dirty="0"/>
          </a:p>
          <a:p>
            <a:pPr lvl="1"/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ko-KR" altLang="en-US" sz="16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600" dirty="0">
                <a:solidFill>
                  <a:schemeClr val="accent6"/>
                </a:solidFill>
              </a:rPr>
              <a:t>: {0, 4, 10}</a:t>
            </a:r>
          </a:p>
          <a:p>
            <a:pPr lvl="1"/>
            <a:r>
              <a:rPr lang="ko-KR" altLang="en-US" sz="1600" dirty="0"/>
              <a:t>인접음의 반음 간격</a:t>
            </a:r>
            <a:r>
              <a:rPr lang="en-US" altLang="ko-KR" sz="1600" dirty="0"/>
              <a:t>: (4, 6, 2)</a:t>
            </a:r>
          </a:p>
          <a:p>
            <a:pPr lvl="1"/>
            <a:r>
              <a:rPr lang="ko-KR" altLang="en-US" sz="1600" dirty="0"/>
              <a:t>화음</a:t>
            </a:r>
            <a:r>
              <a:rPr lang="en-US" altLang="ko-KR" sz="1600" dirty="0"/>
              <a:t>: ‘</a:t>
            </a:r>
            <a:r>
              <a:rPr lang="ko-KR" altLang="en-US" sz="1600" dirty="0"/>
              <a:t>미</a:t>
            </a:r>
            <a:r>
              <a:rPr lang="en-US" altLang="ko-KR" sz="1600" dirty="0"/>
              <a:t>’</a:t>
            </a:r>
            <a:r>
              <a:rPr lang="ko-KR" altLang="en-US" sz="1600" dirty="0">
                <a:latin typeface="맑은 고딕" panose="020B0503020000020004" pitchFamily="34" charset="-127"/>
              </a:rPr>
              <a:t>가 으뜸음인</a:t>
            </a:r>
            <a:br>
              <a:rPr lang="en-US" altLang="ko-KR" sz="1600" dirty="0">
                <a:latin typeface="맑은 고딕" panose="020B0503020000020004" pitchFamily="34" charset="-127"/>
              </a:rPr>
            </a:br>
            <a:r>
              <a:rPr lang="ko-KR" altLang="en-US" sz="1600" dirty="0">
                <a:latin typeface="맑은 고딕" panose="020B0503020000020004" pitchFamily="34" charset="-127"/>
              </a:rPr>
              <a:t>장조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b="1" dirty="0"/>
              <a:t>이탈리안 증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화음</a:t>
            </a:r>
            <a:endParaRPr lang="en-US" altLang="ko-KR" sz="1600" b="1" dirty="0"/>
          </a:p>
        </p:txBody>
      </p:sp>
      <p:pic>
        <p:nvPicPr>
          <p:cNvPr id="18" name="C E Bb (Italian augmented 6th in E major)">
            <a:hlinkClick r:id="" action="ppaction://media"/>
            <a:extLst>
              <a:ext uri="{FF2B5EF4-FFF2-40B4-BE49-F238E27FC236}">
                <a16:creationId xmlns:a16="http://schemas.microsoft.com/office/drawing/2014/main" id="{C09474D9-601F-9633-34FC-16130F8817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86363" y="5835680"/>
            <a:ext cx="487363" cy="487363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CA506A6-9A5E-2E24-C073-5C6FFBF24528}"/>
              </a:ext>
            </a:extLst>
          </p:cNvPr>
          <p:cNvGraphicFramePr>
            <a:graphicFrameLocks noGrp="1"/>
          </p:cNvGraphicFramePr>
          <p:nvPr/>
        </p:nvGraphicFramePr>
        <p:xfrm>
          <a:off x="5001318" y="1028700"/>
          <a:ext cx="6568640" cy="518160"/>
        </p:xfrm>
        <a:graphic>
          <a:graphicData uri="http://schemas.openxmlformats.org/drawingml/2006/table">
            <a:tbl>
              <a:tblPr bandCol="1">
                <a:tableStyleId>{073A0DAA-6AF3-43AB-8588-CEC1D06C72B9}</a:tableStyleId>
              </a:tblPr>
              <a:tblGrid>
                <a:gridCol w="505280">
                  <a:extLst>
                    <a:ext uri="{9D8B030D-6E8A-4147-A177-3AD203B41FA5}">
                      <a16:colId xmlns:a16="http://schemas.microsoft.com/office/drawing/2014/main" val="134098001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64883482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3756271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2527731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5469232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845347183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66816453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572397416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673365734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108104457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1925130668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067914649"/>
                    </a:ext>
                  </a:extLst>
                </a:gridCol>
                <a:gridCol w="505280">
                  <a:extLst>
                    <a:ext uri="{9D8B030D-6E8A-4147-A177-3AD203B41FA5}">
                      <a16:colId xmlns:a16="http://schemas.microsoft.com/office/drawing/2014/main" val="326009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레♭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미♭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솔♭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솔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라♭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</a:t>
                      </a:r>
                      <a:r>
                        <a:rPr lang="en-US" altLang="ko-KR" sz="1400" dirty="0"/>
                        <a:t>#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시♭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01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18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2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26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28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3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51F96-5348-4AEC-9F60-E0848546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 </a:t>
            </a:r>
            <a:r>
              <a:rPr lang="en-US" altLang="ko-KR" dirty="0"/>
              <a:t>4</a:t>
            </a:r>
            <a:r>
              <a:rPr lang="ko-KR" altLang="en-US" dirty="0"/>
              <a:t>개를 쌓은 화음 </a:t>
            </a:r>
            <a:r>
              <a:rPr lang="en-US" altLang="ko-KR" dirty="0"/>
              <a:t>(7</a:t>
            </a:r>
            <a:r>
              <a:rPr lang="ko-KR" altLang="en-US" dirty="0"/>
              <a:t>화음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4B379-A880-479A-8266-96F85AEE7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이번에는 한 옥타브 안에서 음을 </a:t>
            </a:r>
            <a:r>
              <a:rPr lang="en-US" altLang="ko-KR" sz="2000" dirty="0">
                <a:solidFill>
                  <a:schemeClr val="accent2"/>
                </a:solidFill>
              </a:rPr>
              <a:t>4</a:t>
            </a:r>
            <a:r>
              <a:rPr lang="ko-KR" altLang="en-US" sz="2000" dirty="0">
                <a:solidFill>
                  <a:schemeClr val="accent2"/>
                </a:solidFill>
              </a:rPr>
              <a:t>개 쌓아 </a:t>
            </a:r>
            <a:r>
              <a:rPr lang="ko-KR" altLang="en-US" sz="2000" dirty="0"/>
              <a:t>화음을 만들어봅시다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dirty="0"/>
              <a:t>음정의 합이 반음 </a:t>
            </a:r>
            <a:r>
              <a:rPr lang="en-US" altLang="ko-KR" dirty="0"/>
              <a:t>12</a:t>
            </a:r>
            <a:r>
              <a:rPr lang="ko-KR" altLang="en-US" dirty="0"/>
              <a:t>개가 되어야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인접한 두 음의 음정이 반음 </a:t>
            </a:r>
            <a:r>
              <a:rPr lang="en-US" altLang="ko-KR" dirty="0"/>
              <a:t>1</a:t>
            </a:r>
            <a:r>
              <a:rPr lang="ko-KR" altLang="en-US" dirty="0"/>
              <a:t>개인 음이 포함되지 않게 해 봅시다</a:t>
            </a:r>
            <a:r>
              <a:rPr lang="en-US" altLang="ko-KR" dirty="0"/>
              <a:t>.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인접한 두 음의 음정이 반음 </a:t>
            </a:r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개인 음이 최대 한 번 포함될 수 있습니다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accent6"/>
                </a:solidFill>
              </a:rPr>
              <a:t>위 조건을 따르면 인접한 두 음의 음정이 반음 </a:t>
            </a:r>
            <a:r>
              <a:rPr lang="en-US" altLang="ko-KR" sz="2000" dirty="0">
                <a:solidFill>
                  <a:schemeClr val="accent6"/>
                </a:solidFill>
              </a:rPr>
              <a:t>5</a:t>
            </a:r>
            <a:r>
              <a:rPr lang="ko-KR" altLang="en-US" sz="2000" dirty="0">
                <a:solidFill>
                  <a:schemeClr val="accent6"/>
                </a:solidFill>
              </a:rPr>
              <a:t>개 이상인 음이 포함될 수 없습니다</a:t>
            </a:r>
            <a:r>
              <a:rPr lang="en-US" altLang="ko-KR" sz="2000" dirty="0">
                <a:solidFill>
                  <a:schemeClr val="accent6"/>
                </a:solidFill>
              </a:rPr>
              <a:t>.</a:t>
            </a:r>
          </a:p>
          <a:p>
            <a:r>
              <a:rPr lang="ko-KR" altLang="en-US" sz="2000" dirty="0"/>
              <a:t>계이름이 </a:t>
            </a:r>
            <a:r>
              <a:rPr lang="en-US" altLang="ko-KR" sz="2000" dirty="0"/>
              <a:t>‘</a:t>
            </a:r>
            <a:r>
              <a:rPr lang="ko-KR" altLang="en-US" sz="2000" dirty="0"/>
              <a:t>도</a:t>
            </a:r>
            <a:r>
              <a:rPr lang="en-US" altLang="ko-KR" sz="2000" dirty="0"/>
              <a:t>’</a:t>
            </a:r>
            <a:r>
              <a:rPr lang="ko-KR" altLang="en-US" sz="2000" dirty="0"/>
              <a:t>인 음을 근음으로 할 때</a:t>
            </a:r>
            <a:r>
              <a:rPr lang="en-US" altLang="ko-KR" sz="2000" dirty="0"/>
              <a:t>, </a:t>
            </a:r>
            <a:r>
              <a:rPr lang="ko-KR" altLang="en-US" sz="2000" dirty="0"/>
              <a:t>어떤 화음들이 찾아지나요</a:t>
            </a:r>
            <a:r>
              <a:rPr lang="en-US" altLang="ko-KR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196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51F96-5348-4AEC-9F60-E0848546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 </a:t>
            </a:r>
            <a:r>
              <a:rPr lang="en-US" altLang="ko-KR" dirty="0"/>
              <a:t>4</a:t>
            </a:r>
            <a:r>
              <a:rPr lang="ko-KR" altLang="en-US" dirty="0"/>
              <a:t>개를 쌓은 화음 </a:t>
            </a:r>
            <a:r>
              <a:rPr lang="en-US" altLang="ko-KR" dirty="0"/>
              <a:t>(7</a:t>
            </a:r>
            <a:r>
              <a:rPr lang="ko-KR" altLang="en-US" dirty="0"/>
              <a:t>화음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4B379-A880-479A-8266-96F85AEE7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이번에는 한 옥타브 안에서 음을 </a:t>
            </a:r>
            <a:r>
              <a:rPr lang="en-US" altLang="ko-KR" sz="2000" dirty="0">
                <a:solidFill>
                  <a:schemeClr val="accent2"/>
                </a:solidFill>
              </a:rPr>
              <a:t>4</a:t>
            </a:r>
            <a:r>
              <a:rPr lang="ko-KR" altLang="en-US" sz="2000" dirty="0">
                <a:solidFill>
                  <a:schemeClr val="accent2"/>
                </a:solidFill>
              </a:rPr>
              <a:t>개 쌓아 </a:t>
            </a:r>
            <a:r>
              <a:rPr lang="ko-KR" altLang="en-US" sz="2000" dirty="0"/>
              <a:t>화음을 만들어봅시다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dirty="0"/>
              <a:t>음정의 합이 반음 </a:t>
            </a:r>
            <a:r>
              <a:rPr lang="en-US" altLang="ko-KR" dirty="0"/>
              <a:t>12</a:t>
            </a:r>
            <a:r>
              <a:rPr lang="ko-KR" altLang="en-US" dirty="0"/>
              <a:t>개가 되어야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인접한 두 음의 음정이 반음 </a:t>
            </a:r>
            <a:r>
              <a:rPr lang="en-US" altLang="ko-KR" dirty="0"/>
              <a:t>1</a:t>
            </a:r>
            <a:r>
              <a:rPr lang="ko-KR" altLang="en-US" dirty="0"/>
              <a:t>개인 음이 포함되지 않게 해 봅시다</a:t>
            </a:r>
            <a:r>
              <a:rPr lang="en-US" altLang="ko-KR" dirty="0"/>
              <a:t>.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인접한 두 음의 음정이 반음 </a:t>
            </a:r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개인 음이 최대 한 번 포함될 수 있습니다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accent6"/>
                </a:solidFill>
              </a:rPr>
              <a:t>위 조건을 따르면 인접한 두 음의 음정이 반음 </a:t>
            </a:r>
            <a:r>
              <a:rPr lang="en-US" altLang="ko-KR" sz="2000" dirty="0">
                <a:solidFill>
                  <a:schemeClr val="accent6"/>
                </a:solidFill>
              </a:rPr>
              <a:t>5</a:t>
            </a:r>
            <a:r>
              <a:rPr lang="ko-KR" altLang="en-US" sz="2000" dirty="0">
                <a:solidFill>
                  <a:schemeClr val="accent6"/>
                </a:solidFill>
              </a:rPr>
              <a:t>개 이상인 음이 포함될 수 없습니다</a:t>
            </a:r>
            <a:r>
              <a:rPr lang="en-US" altLang="ko-KR" sz="2000" dirty="0">
                <a:solidFill>
                  <a:schemeClr val="accent6"/>
                </a:solidFill>
              </a:rPr>
              <a:t>.</a:t>
            </a:r>
          </a:p>
          <a:p>
            <a:r>
              <a:rPr lang="ko-KR" altLang="en-US" sz="2000" dirty="0"/>
              <a:t>계이름이 </a:t>
            </a:r>
            <a:r>
              <a:rPr lang="en-US" altLang="ko-KR" sz="2000" dirty="0"/>
              <a:t>‘</a:t>
            </a:r>
            <a:r>
              <a:rPr lang="ko-KR" altLang="en-US" sz="2000" dirty="0"/>
              <a:t>도</a:t>
            </a:r>
            <a:r>
              <a:rPr lang="en-US" altLang="ko-KR" sz="2000" dirty="0"/>
              <a:t>’</a:t>
            </a:r>
            <a:r>
              <a:rPr lang="ko-KR" altLang="en-US" sz="2000" dirty="0"/>
              <a:t>인 음을 근음으로 할 때</a:t>
            </a:r>
            <a:r>
              <a:rPr lang="en-US" altLang="ko-KR" sz="2000" dirty="0"/>
              <a:t>, </a:t>
            </a:r>
            <a:r>
              <a:rPr lang="ko-KR" altLang="en-US" sz="2000" dirty="0"/>
              <a:t>어떤 화음들이 찾아지나요</a:t>
            </a:r>
            <a:r>
              <a:rPr lang="en-US" altLang="ko-KR" sz="2000" dirty="0"/>
              <a:t>?</a:t>
            </a:r>
          </a:p>
          <a:p>
            <a:pPr lvl="1"/>
            <a:r>
              <a:rPr lang="en-US" altLang="ko-KR" sz="1600" dirty="0"/>
              <a:t>(4, 3, 2, 3): </a:t>
            </a:r>
            <a:r>
              <a:rPr lang="ko-KR" altLang="en-US" sz="1600" dirty="0"/>
              <a:t>도 미 솔 라</a:t>
            </a:r>
            <a:endParaRPr lang="en-US" altLang="ko-KR" sz="1600" dirty="0"/>
          </a:p>
          <a:p>
            <a:pPr lvl="1"/>
            <a:r>
              <a:rPr lang="en-US" altLang="ko-KR" sz="1600" dirty="0"/>
              <a:t>(4, 3, 3, 2): </a:t>
            </a:r>
            <a:r>
              <a:rPr lang="ko-KR" altLang="en-US" sz="1600" dirty="0"/>
              <a:t>도 미 솔 시</a:t>
            </a:r>
            <a:r>
              <a:rPr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sz="1600" dirty="0"/>
          </a:p>
          <a:p>
            <a:pPr lvl="1"/>
            <a:r>
              <a:rPr lang="en-US" altLang="ko-KR" sz="1600" dirty="0"/>
              <a:t>(3, 4, 2, 3): </a:t>
            </a:r>
            <a:r>
              <a:rPr lang="ko-KR" altLang="en-US" sz="1600" dirty="0"/>
              <a:t>도 미</a:t>
            </a:r>
            <a:r>
              <a:rPr lang="ko-KR" altLang="en-US" sz="1600" dirty="0">
                <a:latin typeface="맑은 고딕" panose="020B0503020000020004" pitchFamily="34" charset="-127"/>
              </a:rPr>
              <a:t>♭ 솔 라</a:t>
            </a:r>
            <a:endParaRPr lang="en-US" altLang="ko-KR" sz="1600" dirty="0"/>
          </a:p>
          <a:p>
            <a:pPr lvl="1"/>
            <a:r>
              <a:rPr lang="en-US" altLang="ko-KR" sz="1600" dirty="0"/>
              <a:t>(3, 3, 3, 3): </a:t>
            </a:r>
            <a:r>
              <a:rPr lang="ko-KR" altLang="en-US" sz="1600" dirty="0"/>
              <a:t>도 미</a:t>
            </a:r>
            <a:r>
              <a:rPr lang="ko-KR" altLang="en-US" sz="1600" dirty="0">
                <a:latin typeface="맑은 고딕" panose="020B0503020000020004" pitchFamily="34" charset="-127"/>
              </a:rPr>
              <a:t>♭ 솔♭ 시♭♭</a:t>
            </a:r>
            <a:endParaRPr lang="en-US" altLang="ko-KR" sz="1600" dirty="0"/>
          </a:p>
          <a:p>
            <a:r>
              <a:rPr lang="ko-KR" altLang="en-US" sz="2000" dirty="0">
                <a:solidFill>
                  <a:schemeClr val="accent1"/>
                </a:solidFill>
              </a:rPr>
              <a:t>더 있나요</a:t>
            </a:r>
            <a:r>
              <a:rPr lang="en-US" altLang="ko-KR" sz="20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FC1BD-9B12-4F99-C486-896AED0F789A}"/>
              </a:ext>
            </a:extLst>
          </p:cNvPr>
          <p:cNvSpPr txBox="1"/>
          <p:nvPr/>
        </p:nvSpPr>
        <p:spPr>
          <a:xfrm>
            <a:off x="5051183" y="4664358"/>
            <a:ext cx="132494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(4, 3, 2, 3)</a:t>
            </a:r>
          </a:p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(3, 4, 3, 2)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3A8BB-A07C-4104-4373-4843F0788845}"/>
              </a:ext>
            </a:extLst>
          </p:cNvPr>
          <p:cNvSpPr txBox="1"/>
          <p:nvPr/>
        </p:nvSpPr>
        <p:spPr>
          <a:xfrm>
            <a:off x="6575183" y="4849025"/>
            <a:ext cx="13249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(4, 3, 3, 2)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BF4E7-4433-1115-1BFA-63B66E348726}"/>
              </a:ext>
            </a:extLst>
          </p:cNvPr>
          <p:cNvSpPr txBox="1"/>
          <p:nvPr/>
        </p:nvSpPr>
        <p:spPr>
          <a:xfrm>
            <a:off x="8099183" y="4849025"/>
            <a:ext cx="13249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(3, 4, 2, 3)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2018E-A216-53CB-820A-F32467A3B596}"/>
              </a:ext>
            </a:extLst>
          </p:cNvPr>
          <p:cNvSpPr txBox="1"/>
          <p:nvPr/>
        </p:nvSpPr>
        <p:spPr>
          <a:xfrm>
            <a:off x="9623183" y="4849025"/>
            <a:ext cx="13249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(3, 3, 3, 3)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82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51F96-5348-4AEC-9F60-E0848546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화음과 </a:t>
            </a:r>
            <a:r>
              <a:rPr lang="en-US" altLang="ko-KR" dirty="0"/>
              <a:t>6</a:t>
            </a:r>
            <a:r>
              <a:rPr lang="ko-KR" altLang="en-US" dirty="0"/>
              <a:t>화음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59E8757-28F5-4585-BD77-28E39D42C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8"/>
            <a:ext cx="4754880" cy="460465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r>
              <a:rPr lang="en-US" altLang="ko-KR" sz="1600" dirty="0"/>
              <a:t>, </a:t>
            </a:r>
            <a:r>
              <a:rPr lang="ko-KR" altLang="en-US" sz="1600" dirty="0"/>
              <a:t>라</a:t>
            </a:r>
            <a:endParaRPr lang="en-US" altLang="ko-KR" sz="1600" dirty="0"/>
          </a:p>
          <a:p>
            <a:pPr lvl="1"/>
            <a:r>
              <a:rPr lang="en-US" altLang="ko-KR" sz="1400" dirty="0"/>
              <a:t>C </a:t>
            </a:r>
            <a:r>
              <a:rPr lang="ko-KR" altLang="en-US" sz="1400" dirty="0"/>
              <a:t>화음에 </a:t>
            </a:r>
            <a:r>
              <a:rPr lang="en-US" altLang="ko-KR" sz="1400" dirty="0"/>
              <a:t>6</a:t>
            </a:r>
            <a:r>
              <a:rPr lang="ko-KR" altLang="en-US" sz="1400" dirty="0"/>
              <a:t>음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라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  <a:r>
              <a:rPr lang="ko-KR" altLang="en-US" sz="1400" dirty="0"/>
              <a:t>이 더해진 화음</a:t>
            </a:r>
            <a:endParaRPr lang="en-US" altLang="ko-KR" sz="1400" dirty="0"/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4, 7, </a:t>
            </a:r>
            <a:r>
              <a:rPr lang="en-US" altLang="ko-KR" sz="1400" dirty="0">
                <a:solidFill>
                  <a:schemeClr val="accent2"/>
                </a:solidFill>
              </a:rPr>
              <a:t>9</a:t>
            </a: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(4, 3, 2, 3)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C6 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장</a:t>
            </a:r>
            <a:r>
              <a:rPr lang="en-US" altLang="ko-KR" sz="1400" dirty="0">
                <a:solidFill>
                  <a:schemeClr val="accent6"/>
                </a:solidFill>
              </a:rPr>
              <a:t>6</a:t>
            </a:r>
            <a:r>
              <a:rPr lang="ko-KR" altLang="en-US" sz="1400" dirty="0">
                <a:solidFill>
                  <a:schemeClr val="accent6"/>
                </a:solidFill>
              </a:rPr>
              <a:t>화음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r>
              <a:rPr lang="en-US" altLang="ko-KR" sz="1600" dirty="0"/>
              <a:t>, </a:t>
            </a:r>
            <a:r>
              <a:rPr lang="ko-KR" altLang="en-US" sz="1600" dirty="0"/>
              <a:t>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endParaRPr lang="en-US" altLang="ko-KR" sz="1600" dirty="0"/>
          </a:p>
          <a:p>
            <a:pPr lvl="1"/>
            <a:r>
              <a:rPr lang="en-US" altLang="ko-KR" sz="1400" dirty="0"/>
              <a:t>C </a:t>
            </a:r>
            <a:r>
              <a:rPr lang="ko-KR" altLang="en-US" sz="1400" dirty="0"/>
              <a:t>화음에 </a:t>
            </a:r>
            <a:r>
              <a:rPr lang="ko-KR" altLang="en-US" sz="1400" dirty="0">
                <a:solidFill>
                  <a:schemeClr val="accent1"/>
                </a:solidFill>
              </a:rPr>
              <a:t>단</a:t>
            </a:r>
            <a:r>
              <a:rPr lang="en-US" altLang="ko-KR" sz="1400" dirty="0">
                <a:solidFill>
                  <a:schemeClr val="accent1"/>
                </a:solidFill>
              </a:rPr>
              <a:t>7</a:t>
            </a:r>
            <a:r>
              <a:rPr lang="ko-KR" altLang="en-US" sz="1400" dirty="0">
                <a:solidFill>
                  <a:schemeClr val="accent1"/>
                </a:solidFill>
              </a:rPr>
              <a:t>도 음</a:t>
            </a:r>
            <a:r>
              <a:rPr lang="en-US" altLang="ko-KR" sz="1400" dirty="0">
                <a:solidFill>
                  <a:schemeClr val="accent1"/>
                </a:solidFill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</a:rPr>
              <a:t>시</a:t>
            </a:r>
            <a:r>
              <a:rPr lang="ko-KR" altLang="en-US" sz="1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sz="1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더해진 화음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4, 7, </a:t>
            </a:r>
            <a:r>
              <a:rPr lang="en-US" altLang="ko-KR" sz="1400" dirty="0">
                <a:solidFill>
                  <a:schemeClr val="accent2"/>
                </a:solidFill>
              </a:rPr>
              <a:t>10</a:t>
            </a: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(4, 3, 3, 2)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</a:t>
            </a:r>
            <a:r>
              <a:rPr lang="en-US" altLang="ko-KR" sz="1400" b="1" dirty="0"/>
              <a:t>C7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b="1" dirty="0"/>
              <a:t>딸림</a:t>
            </a:r>
            <a:r>
              <a:rPr lang="en-US" altLang="ko-KR" sz="1400" b="1" dirty="0"/>
              <a:t>7</a:t>
            </a:r>
            <a:r>
              <a:rPr lang="ko-KR" altLang="en-US" sz="1400" b="1" dirty="0"/>
              <a:t>화음</a:t>
            </a:r>
            <a:r>
              <a:rPr lang="en-US" altLang="ko-KR" sz="1400" dirty="0">
                <a:solidFill>
                  <a:schemeClr val="accent6"/>
                </a:solidFill>
              </a:rPr>
              <a:t>(Dominant 7</a:t>
            </a:r>
            <a:r>
              <a:rPr lang="en-US" altLang="ko-KR" sz="1400" baseline="30000" dirty="0">
                <a:solidFill>
                  <a:schemeClr val="accent6"/>
                </a:solidFill>
              </a:rPr>
              <a:t>th</a:t>
            </a:r>
            <a:r>
              <a:rPr lang="en-US" altLang="ko-KR" sz="1400" dirty="0">
                <a:solidFill>
                  <a:schemeClr val="accent6"/>
                </a:solidFill>
              </a:rPr>
              <a:t>))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r>
              <a:rPr lang="en-US" altLang="ko-KR" sz="1600" dirty="0"/>
              <a:t>, </a:t>
            </a:r>
            <a:r>
              <a:rPr lang="ko-KR" altLang="en-US" sz="1600" dirty="0"/>
              <a:t>시</a:t>
            </a:r>
            <a:endParaRPr lang="en-US" altLang="ko-KR" sz="1600" dirty="0"/>
          </a:p>
          <a:p>
            <a:pPr lvl="1"/>
            <a:r>
              <a:rPr lang="en-US" altLang="ko-KR" sz="1400" dirty="0"/>
              <a:t>C </a:t>
            </a:r>
            <a:r>
              <a:rPr lang="ko-KR" altLang="en-US" sz="1400" dirty="0"/>
              <a:t>화음에 </a:t>
            </a:r>
            <a:r>
              <a:rPr lang="ko-KR" altLang="en-US" sz="1400" dirty="0">
                <a:solidFill>
                  <a:schemeClr val="accent3"/>
                </a:solidFill>
              </a:rPr>
              <a:t>장</a:t>
            </a:r>
            <a:r>
              <a:rPr lang="en-US" altLang="ko-KR" sz="1400" dirty="0">
                <a:solidFill>
                  <a:schemeClr val="accent3"/>
                </a:solidFill>
              </a:rPr>
              <a:t>7</a:t>
            </a:r>
            <a:r>
              <a:rPr lang="ko-KR" altLang="en-US" sz="1400" dirty="0">
                <a:solidFill>
                  <a:schemeClr val="accent3"/>
                </a:solidFill>
              </a:rPr>
              <a:t>도 음</a:t>
            </a:r>
            <a:r>
              <a:rPr lang="en-US" altLang="ko-KR" sz="1400" dirty="0">
                <a:solidFill>
                  <a:schemeClr val="accent3"/>
                </a:solidFill>
              </a:rPr>
              <a:t>(</a:t>
            </a:r>
            <a:r>
              <a:rPr lang="ko-KR" altLang="en-US" sz="1400" dirty="0">
                <a:solidFill>
                  <a:schemeClr val="accent3"/>
                </a:solidFill>
              </a:rPr>
              <a:t>시</a:t>
            </a:r>
            <a:r>
              <a:rPr lang="en-US" altLang="ko-KR" sz="1400" dirty="0">
                <a:solidFill>
                  <a:schemeClr val="accent3"/>
                </a:solidFill>
              </a:rPr>
              <a:t>)</a:t>
            </a:r>
            <a:r>
              <a:rPr lang="ko-KR" altLang="en-US" sz="1400" dirty="0"/>
              <a:t>이 더해진 화음</a:t>
            </a:r>
            <a:endParaRPr lang="en-US" altLang="ko-KR" sz="1400" dirty="0"/>
          </a:p>
          <a:p>
            <a:pPr lvl="1"/>
            <a:r>
              <a:rPr lang="ko-KR" altLang="en-US" sz="1400" dirty="0" err="1">
                <a:solidFill>
                  <a:schemeClr val="accent6"/>
                </a:solidFill>
              </a:rPr>
              <a:t>근음</a:t>
            </a:r>
            <a:r>
              <a:rPr lang="ko-KR" altLang="en-US" sz="1400" dirty="0">
                <a:solidFill>
                  <a:schemeClr val="accent6"/>
                </a:solidFill>
              </a:rPr>
              <a:t> 기준 반음 거리</a:t>
            </a:r>
            <a:r>
              <a:rPr lang="en-US" altLang="ko-KR" sz="1400" dirty="0">
                <a:solidFill>
                  <a:schemeClr val="accent6"/>
                </a:solidFill>
              </a:rPr>
              <a:t>: {0, 4, 7, </a:t>
            </a:r>
            <a:r>
              <a:rPr lang="en-US" altLang="ko-KR" sz="1400" dirty="0">
                <a:solidFill>
                  <a:schemeClr val="accent2"/>
                </a:solidFill>
              </a:rPr>
              <a:t>11</a:t>
            </a: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</a:t>
            </a:r>
            <a:r>
              <a:rPr lang="en-US" altLang="ko-KR" sz="1400" dirty="0">
                <a:solidFill>
                  <a:schemeClr val="accent3"/>
                </a:solidFill>
              </a:rPr>
              <a:t> (4, 3, 4, 1)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CM7 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장</a:t>
            </a:r>
            <a:r>
              <a:rPr lang="en-US" altLang="ko-KR" sz="1400" dirty="0">
                <a:solidFill>
                  <a:schemeClr val="accent6"/>
                </a:solidFill>
              </a:rPr>
              <a:t>7</a:t>
            </a:r>
            <a:r>
              <a:rPr lang="ko-KR" altLang="en-US" sz="1400" dirty="0">
                <a:solidFill>
                  <a:schemeClr val="accent6"/>
                </a:solidFill>
              </a:rPr>
              <a:t>화음</a:t>
            </a:r>
            <a:r>
              <a:rPr lang="en-US" altLang="ko-KR" sz="1400" dirty="0">
                <a:solidFill>
                  <a:schemeClr val="accent6"/>
                </a:solidFill>
              </a:rPr>
              <a:t>(Major 7</a:t>
            </a:r>
            <a:r>
              <a:rPr lang="en-US" altLang="ko-KR" sz="1400" baseline="30000" dirty="0">
                <a:solidFill>
                  <a:schemeClr val="accent6"/>
                </a:solidFill>
              </a:rPr>
              <a:t>th</a:t>
            </a:r>
            <a:r>
              <a:rPr lang="en-US" altLang="ko-KR" sz="1400" dirty="0">
                <a:solidFill>
                  <a:schemeClr val="accent6"/>
                </a:solidFill>
              </a:rPr>
              <a:t>))</a:t>
            </a:r>
          </a:p>
        </p:txBody>
      </p:sp>
      <p:pic>
        <p:nvPicPr>
          <p:cNvPr id="12" name="4주차 발표_7">
            <a:hlinkClick r:id="" action="ppaction://media"/>
            <a:extLst>
              <a:ext uri="{FF2B5EF4-FFF2-40B4-BE49-F238E27FC236}">
                <a16:creationId xmlns:a16="http://schemas.microsoft.com/office/drawing/2014/main" id="{62F9AEAC-D895-416A-94E0-1956BBD8E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195677" y="2190449"/>
            <a:ext cx="487363" cy="487363"/>
          </a:xfrm>
          <a:prstGeom prst="rect">
            <a:avLst/>
          </a:prstGeom>
        </p:spPr>
      </p:pic>
      <p:pic>
        <p:nvPicPr>
          <p:cNvPr id="13" name="4주차 발표_8">
            <a:hlinkClick r:id="" action="ppaction://media"/>
            <a:extLst>
              <a:ext uri="{FF2B5EF4-FFF2-40B4-BE49-F238E27FC236}">
                <a16:creationId xmlns:a16="http://schemas.microsoft.com/office/drawing/2014/main" id="{39640C38-DF84-45DC-94F4-A7D7839858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195676" y="3630675"/>
            <a:ext cx="487363" cy="487363"/>
          </a:xfrm>
          <a:prstGeom prst="rect">
            <a:avLst/>
          </a:prstGeom>
        </p:spPr>
      </p:pic>
      <p:pic>
        <p:nvPicPr>
          <p:cNvPr id="15" name="4주차 발표_9">
            <a:hlinkClick r:id="" action="ppaction://media"/>
            <a:extLst>
              <a:ext uri="{FF2B5EF4-FFF2-40B4-BE49-F238E27FC236}">
                <a16:creationId xmlns:a16="http://schemas.microsoft.com/office/drawing/2014/main" id="{4028C923-0ED7-4F58-9FF7-96C69AB3F95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195516" y="5065755"/>
            <a:ext cx="487363" cy="487363"/>
          </a:xfrm>
          <a:prstGeom prst="rect">
            <a:avLst/>
          </a:prstGeo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1E209826-52FF-4C37-89C5-487279AF6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1" y="2057399"/>
            <a:ext cx="5056881" cy="4299011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 dirty="0"/>
              <a:t>Cm </a:t>
            </a:r>
            <a:r>
              <a:rPr lang="ko-KR" altLang="en-US" sz="1400" dirty="0"/>
              <a:t>화음에 </a:t>
            </a:r>
            <a:r>
              <a:rPr lang="en-US" altLang="ko-KR" sz="1400" dirty="0"/>
              <a:t>6</a:t>
            </a:r>
            <a:r>
              <a:rPr lang="ko-KR" altLang="en-US" sz="1400" dirty="0"/>
              <a:t>음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라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  <a:r>
              <a:rPr lang="ko-KR" altLang="en-US" sz="1400" dirty="0"/>
              <a:t>이 더해진 화음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(3, 4, 2, 3)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Cm6 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단</a:t>
            </a:r>
            <a:r>
              <a:rPr lang="en-US" altLang="ko-KR" sz="1400" dirty="0">
                <a:solidFill>
                  <a:schemeClr val="accent6"/>
                </a:solidFill>
              </a:rPr>
              <a:t>6</a:t>
            </a:r>
            <a:r>
              <a:rPr lang="ko-KR" altLang="en-US" sz="1400" dirty="0">
                <a:solidFill>
                  <a:schemeClr val="accent6"/>
                </a:solidFill>
              </a:rPr>
              <a:t>화음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</a:rPr>
              <a:t>솔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/>
              <a:t>시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endParaRPr lang="en-US" altLang="ko-KR" sz="1600" dirty="0"/>
          </a:p>
          <a:p>
            <a:pPr lvl="1"/>
            <a:r>
              <a:rPr lang="en-US" altLang="ko-KR" sz="1400" dirty="0"/>
              <a:t>Cm </a:t>
            </a:r>
            <a:r>
              <a:rPr lang="ko-KR" altLang="en-US" sz="1400" dirty="0"/>
              <a:t>화음에 </a:t>
            </a:r>
            <a:r>
              <a:rPr lang="ko-KR" altLang="en-US" sz="1400" dirty="0">
                <a:solidFill>
                  <a:schemeClr val="accent1"/>
                </a:solidFill>
              </a:rPr>
              <a:t>단</a:t>
            </a:r>
            <a:r>
              <a:rPr lang="en-US" altLang="ko-KR" sz="1400" dirty="0">
                <a:solidFill>
                  <a:schemeClr val="accent1"/>
                </a:solidFill>
              </a:rPr>
              <a:t>7</a:t>
            </a:r>
            <a:r>
              <a:rPr lang="ko-KR" altLang="en-US" sz="1400" dirty="0">
                <a:solidFill>
                  <a:schemeClr val="accent1"/>
                </a:solidFill>
              </a:rPr>
              <a:t>도 음</a:t>
            </a:r>
            <a:r>
              <a:rPr lang="en-US" altLang="ko-KR" sz="1400" dirty="0">
                <a:solidFill>
                  <a:schemeClr val="accent1"/>
                </a:solidFill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</a:rPr>
              <a:t>시</a:t>
            </a:r>
            <a:r>
              <a:rPr lang="ko-KR" altLang="en-US" sz="1400" dirty="0">
                <a:solidFill>
                  <a:schemeClr val="accent1"/>
                </a:solidFill>
                <a:latin typeface="맑은 고딕" panose="020B0503020000020004" pitchFamily="50" charset="-127"/>
              </a:rPr>
              <a:t>♭</a:t>
            </a:r>
            <a:r>
              <a:rPr lang="en-US" altLang="ko-KR" sz="1400" dirty="0">
                <a:solidFill>
                  <a:schemeClr val="accent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</a:rPr>
              <a:t>이 더해진 화음</a:t>
            </a:r>
            <a:endParaRPr lang="en-US" altLang="ko-KR" sz="1400" dirty="0">
              <a:latin typeface="맑은 고딕" panose="020B0503020000020004" pitchFamily="50" charset="-127"/>
            </a:endParaRPr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(3, 4, 3, 2)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Cm7 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단</a:t>
            </a:r>
            <a:r>
              <a:rPr lang="en-US" altLang="ko-KR" sz="1400" dirty="0">
                <a:solidFill>
                  <a:schemeClr val="accent6"/>
                </a:solidFill>
              </a:rPr>
              <a:t>7</a:t>
            </a:r>
            <a:r>
              <a:rPr lang="ko-KR" altLang="en-US" sz="1400" dirty="0">
                <a:solidFill>
                  <a:schemeClr val="accent6"/>
                </a:solidFill>
              </a:rPr>
              <a:t>화음</a:t>
            </a:r>
            <a:r>
              <a:rPr lang="en-US" altLang="ko-KR" sz="1400" dirty="0">
                <a:solidFill>
                  <a:schemeClr val="accent6"/>
                </a:solidFill>
              </a:rPr>
              <a:t>; </a:t>
            </a:r>
            <a:r>
              <a:rPr lang="ko-KR" altLang="en-US" sz="1400" dirty="0">
                <a:solidFill>
                  <a:schemeClr val="accent6"/>
                </a:solidFill>
              </a:rPr>
              <a:t>본질적으로 장</a:t>
            </a:r>
            <a:r>
              <a:rPr lang="en-US" altLang="ko-KR" sz="1400" dirty="0">
                <a:solidFill>
                  <a:schemeClr val="accent6"/>
                </a:solidFill>
              </a:rPr>
              <a:t>6</a:t>
            </a:r>
            <a:r>
              <a:rPr lang="ko-KR" altLang="en-US" sz="1400" dirty="0">
                <a:solidFill>
                  <a:schemeClr val="accent6"/>
                </a:solidFill>
              </a:rPr>
              <a:t>화음과 동일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sz="1600" dirty="0"/>
              <a:t>도</a:t>
            </a:r>
            <a:r>
              <a:rPr lang="en-US" altLang="ko-KR" sz="1600" dirty="0"/>
              <a:t>, </a:t>
            </a:r>
            <a:r>
              <a:rPr lang="ko-KR" altLang="en-US" sz="1600" dirty="0"/>
              <a:t>미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en-US" altLang="ko-KR" sz="1600" dirty="0"/>
              <a:t>, </a:t>
            </a:r>
            <a:r>
              <a:rPr lang="ko-KR" altLang="en-US" sz="1600" dirty="0"/>
              <a:t>솔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en-US" altLang="ko-KR" sz="1600" dirty="0"/>
              <a:t>, </a:t>
            </a:r>
            <a:r>
              <a:rPr lang="ko-KR" altLang="en-US" sz="1600" dirty="0"/>
              <a:t>시</a:t>
            </a:r>
            <a:r>
              <a:rPr lang="ko-KR" altLang="en-US" sz="1600" dirty="0">
                <a:latin typeface="맑은 고딕" panose="020B0503020000020004" pitchFamily="50" charset="-127"/>
              </a:rPr>
              <a:t>♭♭</a:t>
            </a:r>
            <a:endParaRPr lang="en-US" altLang="ko-KR" sz="1600" dirty="0"/>
          </a:p>
          <a:p>
            <a:pPr lvl="1"/>
            <a:r>
              <a:rPr lang="en-US" altLang="ko-KR" sz="1400" dirty="0" err="1"/>
              <a:t>Cdim</a:t>
            </a:r>
            <a:r>
              <a:rPr lang="en-US" altLang="ko-KR" sz="1400" dirty="0"/>
              <a:t> </a:t>
            </a:r>
            <a:r>
              <a:rPr lang="ko-KR" altLang="en-US" sz="1400" dirty="0"/>
              <a:t>화음에 </a:t>
            </a:r>
            <a:r>
              <a:rPr lang="ko-KR" altLang="en-US" sz="1400" dirty="0">
                <a:solidFill>
                  <a:schemeClr val="accent4"/>
                </a:solidFill>
              </a:rPr>
              <a:t>감</a:t>
            </a:r>
            <a:r>
              <a:rPr lang="en-US" altLang="ko-KR" sz="1400" dirty="0">
                <a:solidFill>
                  <a:schemeClr val="accent4"/>
                </a:solidFill>
              </a:rPr>
              <a:t>7</a:t>
            </a:r>
            <a:r>
              <a:rPr lang="ko-KR" altLang="en-US" sz="1400" dirty="0">
                <a:solidFill>
                  <a:schemeClr val="accent4"/>
                </a:solidFill>
              </a:rPr>
              <a:t>도 음</a:t>
            </a:r>
            <a:r>
              <a:rPr lang="en-US" altLang="ko-KR" sz="1400" dirty="0">
                <a:solidFill>
                  <a:schemeClr val="accent4"/>
                </a:solidFill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</a:rPr>
              <a:t>라</a:t>
            </a:r>
            <a:r>
              <a:rPr lang="en-US" altLang="ko-KR" sz="1400" dirty="0">
                <a:solidFill>
                  <a:schemeClr val="accent4"/>
                </a:solidFill>
              </a:rPr>
              <a:t>)</a:t>
            </a:r>
            <a:r>
              <a:rPr lang="ko-KR" altLang="en-US" sz="1400" dirty="0"/>
              <a:t>이 더해진 화음</a:t>
            </a:r>
            <a:endParaRPr lang="en-US" altLang="ko-KR" sz="1400" dirty="0"/>
          </a:p>
          <a:p>
            <a:pPr lvl="1"/>
            <a:r>
              <a:rPr lang="ko-KR" altLang="en-US" sz="1400" dirty="0"/>
              <a:t>인접음의 반음 간격</a:t>
            </a:r>
            <a:r>
              <a:rPr lang="en-US" altLang="ko-KR" sz="1400" dirty="0"/>
              <a:t>: (3, 3, 3, 3)</a:t>
            </a:r>
          </a:p>
          <a:p>
            <a:pPr lvl="1"/>
            <a:r>
              <a:rPr lang="ko-KR" altLang="en-US" sz="1400" dirty="0"/>
              <a:t>화음</a:t>
            </a:r>
            <a:r>
              <a:rPr lang="en-US" altLang="ko-KR" sz="1400" dirty="0"/>
              <a:t>: Cdim7</a:t>
            </a:r>
          </a:p>
          <a:p>
            <a:r>
              <a:rPr lang="ko-KR" altLang="en-US" sz="1600" dirty="0"/>
              <a:t>정도의 차이는 있지만 모두 불협화음 포함</a:t>
            </a:r>
            <a:endParaRPr lang="ko-KR" altLang="en-US" sz="2000" dirty="0"/>
          </a:p>
        </p:txBody>
      </p:sp>
      <p:pic>
        <p:nvPicPr>
          <p:cNvPr id="17" name="4주차 발표_10">
            <a:hlinkClick r:id="" action="ppaction://media"/>
            <a:extLst>
              <a:ext uri="{FF2B5EF4-FFF2-40B4-BE49-F238E27FC236}">
                <a16:creationId xmlns:a16="http://schemas.microsoft.com/office/drawing/2014/main" id="{2A9ED5F1-B48A-48BC-A45E-5F76053051D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66412" y="2190449"/>
            <a:ext cx="487363" cy="487363"/>
          </a:xfrm>
          <a:prstGeom prst="rect">
            <a:avLst/>
          </a:prstGeom>
        </p:spPr>
      </p:pic>
      <p:pic>
        <p:nvPicPr>
          <p:cNvPr id="19" name="4주차 발표_12">
            <a:hlinkClick r:id="" action="ppaction://media"/>
            <a:extLst>
              <a:ext uri="{FF2B5EF4-FFF2-40B4-BE49-F238E27FC236}">
                <a16:creationId xmlns:a16="http://schemas.microsoft.com/office/drawing/2014/main" id="{BF53BFFD-3139-47B8-B274-06BD3456D56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66413" y="4578392"/>
            <a:ext cx="487363" cy="487363"/>
          </a:xfrm>
          <a:prstGeom prst="rect">
            <a:avLst/>
          </a:prstGeom>
        </p:spPr>
      </p:pic>
      <p:pic>
        <p:nvPicPr>
          <p:cNvPr id="20" name="4주차 발표_11">
            <a:hlinkClick r:id="" action="ppaction://media"/>
            <a:extLst>
              <a:ext uri="{FF2B5EF4-FFF2-40B4-BE49-F238E27FC236}">
                <a16:creationId xmlns:a16="http://schemas.microsoft.com/office/drawing/2014/main" id="{ED892412-238F-47B1-9152-007FDE6E50F8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66413" y="33178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3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0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04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20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204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20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64E2927-F692-4AD0-B99A-9AD8747BF15F}"/>
              </a:ext>
            </a:extLst>
          </p:cNvPr>
          <p:cNvSpPr txBox="1"/>
          <p:nvPr/>
        </p:nvSpPr>
        <p:spPr>
          <a:xfrm>
            <a:off x="3398016" y="6199832"/>
            <a:ext cx="539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https://en.wikipedia.org/wiki/Chord_(music)#Examples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CD5FD6-400D-BBA9-2673-DDA001DE3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83" y="356257"/>
            <a:ext cx="7978831" cy="5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9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1EC02-3E79-FBD3-CA29-08BD060C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세미나를 시작하기 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485C8-504B-1139-5248-B48D4D56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세 개의 팀을 짜 봅시다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오프라인에 계신 분들 중</a:t>
            </a:r>
            <a:r>
              <a:rPr lang="en-US" altLang="ko-KR" dirty="0"/>
              <a:t> </a:t>
            </a:r>
            <a:r>
              <a:rPr lang="ko-KR" altLang="en-US" dirty="0"/>
              <a:t>절반은 왼쪽 책상에</a:t>
            </a:r>
            <a:r>
              <a:rPr lang="en-US" altLang="ko-KR" dirty="0"/>
              <a:t>, </a:t>
            </a:r>
            <a:r>
              <a:rPr lang="ko-KR" altLang="en-US" dirty="0"/>
              <a:t>절반은 오른쪽 책상에 앉아주세요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온라인에 계신 분들은 온라인에 계신 분들끼리 한 팀입니다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오늘은 퀴즈가 아주 많이 등장합니다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팀에서 퀴즈 하나를 먼저 맞출 때마다 해당 팀의 점수가 </a:t>
            </a:r>
            <a:r>
              <a:rPr lang="en-US" altLang="ko-KR" dirty="0"/>
              <a:t>+1</a:t>
            </a:r>
            <a:r>
              <a:rPr lang="ko-KR" altLang="en-US" dirty="0"/>
              <a:t>점 부여됩니다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한번 답을 맞힌 사람은 그 다음 두 번의 퀴즈 동안 답을 말할 수 없습니다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답을 아는 분들은 마이크 또는 육성을 사용하여 답을 말씀해주세요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채팅으로 말한 답은 인정되지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70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AF53CE8-C6CC-48DB-91D9-8AECEEAE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208FC5-3775-4F16-BB00-1C3A78E3D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편</a:t>
            </a:r>
          </a:p>
        </p:txBody>
      </p:sp>
    </p:spTree>
    <p:extLst>
      <p:ext uri="{BB962C8B-B14F-4D97-AF65-F5344CB8AC3E}">
        <p14:creationId xmlns:p14="http://schemas.microsoft.com/office/powerpoint/2010/main" val="803177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34D63-9E47-48FE-BB8F-D3F42286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이름 찾는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07488-207D-4CA1-98F5-4D35289F4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10312121" cy="4363497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화음이 주어지면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3"/>
                </a:solidFill>
              </a:rPr>
              <a:t>인접한 음들의 음정</a:t>
            </a:r>
            <a:r>
              <a:rPr lang="ko-KR" altLang="en-US" dirty="0"/>
              <a:t>이 반음 몇 개 차이인지 세어보세요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4</a:t>
            </a:r>
            <a:r>
              <a:rPr lang="en-US" altLang="ko-KR" sz="1600" dirty="0">
                <a:solidFill>
                  <a:schemeClr val="accent6"/>
                </a:solidFill>
              </a:rPr>
              <a:t>-(3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3</a:t>
            </a:r>
            <a:r>
              <a:rPr lang="en-US" altLang="ko-KR" sz="1600" dirty="0">
                <a:solidFill>
                  <a:schemeClr val="accent6"/>
                </a:solidFill>
              </a:rPr>
              <a:t>-(5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5</a:t>
            </a:r>
            <a:r>
              <a:rPr lang="en-US" altLang="ko-KR" sz="1600" dirty="0">
                <a:solidFill>
                  <a:schemeClr val="accent6"/>
                </a:solidFill>
              </a:rPr>
              <a:t>-(</a:t>
            </a:r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en-US" altLang="ko-KR" sz="1600" dirty="0">
                <a:solidFill>
                  <a:schemeClr val="accent6"/>
                </a:solidFill>
              </a:rPr>
              <a:t>) </a:t>
            </a:r>
            <a:r>
              <a:rPr lang="ko-KR" altLang="en-US" sz="1600" dirty="0"/>
              <a:t>패턴</a:t>
            </a:r>
            <a:r>
              <a:rPr lang="en-US" altLang="ko-KR" sz="1600" dirty="0"/>
              <a:t>: Major </a:t>
            </a:r>
            <a:r>
              <a:rPr lang="ko-KR" altLang="en-US" sz="1600" dirty="0"/>
              <a:t>화음</a:t>
            </a:r>
            <a:endParaRPr lang="en-US" altLang="ko-KR" sz="1600" dirty="0"/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음이름</a:t>
            </a:r>
            <a:r>
              <a:rPr lang="en-US" altLang="ko-KR" sz="1400" dirty="0"/>
              <a:t> C,</a:t>
            </a:r>
            <a:r>
              <a:rPr lang="ko-KR" altLang="en-US" sz="1400" dirty="0"/>
              <a:t> </a:t>
            </a:r>
            <a:r>
              <a:rPr lang="en-US" altLang="ko-KR" sz="1400" dirty="0"/>
              <a:t>E,</a:t>
            </a:r>
            <a:r>
              <a:rPr lang="ko-KR" altLang="en-US" sz="1400" dirty="0"/>
              <a:t> </a:t>
            </a:r>
            <a:r>
              <a:rPr lang="en-US" altLang="ko-KR" sz="1400" dirty="0"/>
              <a:t>G</a:t>
            </a:r>
            <a:r>
              <a:rPr lang="ko-KR" altLang="en-US" sz="1400" dirty="0"/>
              <a:t> </a:t>
            </a:r>
            <a:r>
              <a:rPr lang="en-US" altLang="ko-KR" sz="1400" dirty="0"/>
              <a:t>-&gt;</a:t>
            </a:r>
            <a:r>
              <a:rPr lang="ko-KR" altLang="en-US" sz="1400" dirty="0"/>
              <a:t> 화음</a:t>
            </a:r>
            <a:r>
              <a:rPr lang="en-US" altLang="ko-KR" sz="1400" dirty="0"/>
              <a:t> C</a:t>
            </a:r>
          </a:p>
          <a:p>
            <a:pPr lvl="2"/>
            <a:endParaRPr lang="en-US" altLang="ko-KR" sz="1400" dirty="0"/>
          </a:p>
          <a:p>
            <a:pPr lvl="1"/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3</a:t>
            </a:r>
            <a:r>
              <a:rPr lang="en-US" altLang="ko-KR" sz="1600" dirty="0">
                <a:solidFill>
                  <a:schemeClr val="accent6"/>
                </a:solidFill>
              </a:rPr>
              <a:t>-(3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4</a:t>
            </a:r>
            <a:r>
              <a:rPr lang="en-US" altLang="ko-KR" sz="1600" dirty="0">
                <a:solidFill>
                  <a:schemeClr val="accent6"/>
                </a:solidFill>
              </a:rPr>
              <a:t>-(5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5</a:t>
            </a:r>
            <a:r>
              <a:rPr lang="en-US" altLang="ko-KR" sz="1600" dirty="0">
                <a:solidFill>
                  <a:schemeClr val="accent6"/>
                </a:solidFill>
              </a:rPr>
              <a:t>-(</a:t>
            </a:r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en-US" altLang="ko-KR" sz="1600" dirty="0">
                <a:solidFill>
                  <a:schemeClr val="accent6"/>
                </a:solidFill>
              </a:rPr>
              <a:t>) </a:t>
            </a:r>
            <a:r>
              <a:rPr lang="ko-KR" altLang="en-US" sz="1600" dirty="0"/>
              <a:t>패턴</a:t>
            </a:r>
            <a:r>
              <a:rPr lang="en-US" altLang="ko-KR" sz="1600" dirty="0"/>
              <a:t>: minor </a:t>
            </a:r>
            <a:r>
              <a:rPr lang="ko-KR" altLang="en-US" sz="1600" dirty="0"/>
              <a:t>화음</a:t>
            </a:r>
            <a:r>
              <a:rPr lang="en-US" altLang="ko-KR" sz="1600" dirty="0"/>
              <a:t>(m)</a:t>
            </a:r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음이름</a:t>
            </a:r>
            <a:r>
              <a:rPr lang="ko-KR" altLang="en-US" sz="1400" dirty="0"/>
              <a:t> </a:t>
            </a:r>
            <a:r>
              <a:rPr lang="en-US" altLang="ko-KR" sz="1400" dirty="0"/>
              <a:t>A, C, E -&gt; </a:t>
            </a:r>
            <a:r>
              <a:rPr lang="ko-KR" altLang="en-US" sz="1400" dirty="0"/>
              <a:t>화음 </a:t>
            </a:r>
            <a:r>
              <a:rPr lang="en-US" altLang="ko-KR" sz="1400" dirty="0"/>
              <a:t>Am</a:t>
            </a:r>
          </a:p>
          <a:p>
            <a:pPr lvl="2"/>
            <a:endParaRPr lang="en-US" altLang="ko-KR" sz="1400" dirty="0"/>
          </a:p>
          <a:p>
            <a:pPr lvl="1"/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4</a:t>
            </a:r>
            <a:r>
              <a:rPr lang="en-US" altLang="ko-KR" sz="1600" dirty="0">
                <a:solidFill>
                  <a:schemeClr val="accent6"/>
                </a:solidFill>
              </a:rPr>
              <a:t>-(3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4</a:t>
            </a:r>
            <a:r>
              <a:rPr lang="en-US" altLang="ko-KR" sz="1600" dirty="0">
                <a:solidFill>
                  <a:schemeClr val="accent6"/>
                </a:solidFill>
              </a:rPr>
              <a:t>-(5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4</a:t>
            </a:r>
            <a:r>
              <a:rPr lang="en-US" altLang="ko-KR" sz="1600" dirty="0">
                <a:solidFill>
                  <a:schemeClr val="accent6"/>
                </a:solidFill>
              </a:rPr>
              <a:t>-(</a:t>
            </a:r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en-US" altLang="ko-KR" sz="1600" dirty="0">
                <a:solidFill>
                  <a:schemeClr val="accent6"/>
                </a:solidFill>
              </a:rPr>
              <a:t>) </a:t>
            </a:r>
            <a:r>
              <a:rPr lang="ko-KR" altLang="en-US" sz="1600" dirty="0"/>
              <a:t>패턴</a:t>
            </a:r>
            <a:r>
              <a:rPr lang="en-US" altLang="ko-KR" sz="1600" dirty="0"/>
              <a:t>: augmented </a:t>
            </a:r>
            <a:r>
              <a:rPr lang="ko-KR" altLang="en-US" sz="1600" dirty="0"/>
              <a:t>화음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aug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음이름</a:t>
            </a:r>
            <a:r>
              <a:rPr lang="ko-KR" altLang="en-US" sz="1400" dirty="0"/>
              <a:t> </a:t>
            </a:r>
            <a:r>
              <a:rPr lang="en-US" altLang="ko-KR" sz="1400" dirty="0"/>
              <a:t>C, E, G# -&gt; </a:t>
            </a:r>
            <a:r>
              <a:rPr lang="ko-KR" altLang="en-US" sz="1400" dirty="0"/>
              <a:t>화음 </a:t>
            </a:r>
            <a:r>
              <a:rPr lang="en-US" altLang="ko-KR" sz="1400" dirty="0" err="1"/>
              <a:t>Caug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en-US" altLang="ko-KR" sz="1400" dirty="0">
                <a:solidFill>
                  <a:schemeClr val="accent6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dirty="0" err="1">
                <a:solidFill>
                  <a:schemeClr val="accent6"/>
                </a:solidFill>
              </a:rPr>
              <a:t>Eaug</a:t>
            </a:r>
            <a:r>
              <a:rPr lang="en-US" altLang="ko-KR" sz="1400" dirty="0">
                <a:solidFill>
                  <a:schemeClr val="accent6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dirty="0" err="1">
                <a:solidFill>
                  <a:schemeClr val="accent6"/>
                </a:solidFill>
              </a:rPr>
              <a:t>G#aug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  <a:p>
            <a:pPr lvl="2"/>
            <a:endParaRPr lang="en-US" altLang="ko-KR" sz="1400" dirty="0"/>
          </a:p>
          <a:p>
            <a:pPr lvl="1"/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3</a:t>
            </a:r>
            <a:r>
              <a:rPr lang="en-US" altLang="ko-KR" sz="1600" dirty="0">
                <a:solidFill>
                  <a:schemeClr val="accent6"/>
                </a:solidFill>
              </a:rPr>
              <a:t>-(3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3</a:t>
            </a:r>
            <a:r>
              <a:rPr lang="en-US" altLang="ko-KR" sz="1600" dirty="0">
                <a:solidFill>
                  <a:schemeClr val="accent6"/>
                </a:solidFill>
              </a:rPr>
              <a:t>-(5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6</a:t>
            </a:r>
            <a:r>
              <a:rPr lang="en-US" altLang="ko-KR" sz="1600" dirty="0">
                <a:solidFill>
                  <a:schemeClr val="accent6"/>
                </a:solidFill>
              </a:rPr>
              <a:t>-(</a:t>
            </a:r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en-US" altLang="ko-KR" sz="1600" dirty="0">
                <a:solidFill>
                  <a:schemeClr val="accent6"/>
                </a:solidFill>
              </a:rPr>
              <a:t>) </a:t>
            </a:r>
            <a:r>
              <a:rPr lang="ko-KR" altLang="en-US" sz="1600" dirty="0"/>
              <a:t>패턴</a:t>
            </a:r>
            <a:r>
              <a:rPr lang="en-US" altLang="ko-KR" sz="1600" dirty="0"/>
              <a:t>: diminished </a:t>
            </a:r>
            <a:r>
              <a:rPr lang="ko-KR" altLang="en-US" sz="1600" dirty="0"/>
              <a:t>화음</a:t>
            </a:r>
            <a:r>
              <a:rPr lang="en-US" altLang="ko-KR" sz="1600" dirty="0"/>
              <a:t>(dim)</a:t>
            </a:r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음이름</a:t>
            </a:r>
            <a:r>
              <a:rPr lang="ko-KR" altLang="en-US" sz="1400" dirty="0"/>
              <a:t> </a:t>
            </a:r>
            <a:r>
              <a:rPr lang="en-US" altLang="ko-KR" sz="1400" dirty="0"/>
              <a:t>F, 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♭, B -&gt;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화음 </a:t>
            </a:r>
            <a:r>
              <a:rPr lang="en-US" altLang="ko-KR" sz="1400" dirty="0" err="1"/>
              <a:t>Fdim</a:t>
            </a:r>
            <a:endParaRPr lang="en-US" altLang="ko-KR" sz="1400" dirty="0"/>
          </a:p>
          <a:p>
            <a:pPr lvl="2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5</a:t>
            </a:r>
            <a:r>
              <a:rPr lang="en-US" altLang="ko-KR" sz="1600" dirty="0">
                <a:solidFill>
                  <a:schemeClr val="accent6"/>
                </a:solidFill>
              </a:rPr>
              <a:t>-(4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2</a:t>
            </a:r>
            <a:r>
              <a:rPr lang="en-US" altLang="ko-KR" sz="1600" dirty="0">
                <a:solidFill>
                  <a:schemeClr val="accent6"/>
                </a:solidFill>
              </a:rPr>
              <a:t>-(5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5</a:t>
            </a:r>
            <a:r>
              <a:rPr lang="en-US" altLang="ko-KR" sz="1600" dirty="0">
                <a:solidFill>
                  <a:schemeClr val="accent6"/>
                </a:solidFill>
              </a:rPr>
              <a:t>-(</a:t>
            </a:r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en-US" altLang="ko-KR" sz="1600" dirty="0">
                <a:solidFill>
                  <a:schemeClr val="accent6"/>
                </a:solidFill>
              </a:rPr>
              <a:t>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</a:rPr>
              <a:t>(4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en-US" altLang="ko-KR" sz="1600" dirty="0"/>
              <a:t>-</a:t>
            </a:r>
            <a:r>
              <a:rPr lang="en-US" altLang="ko-KR" sz="1600" b="1" dirty="0"/>
              <a:t>2</a:t>
            </a:r>
            <a:r>
              <a:rPr lang="en-US" altLang="ko-KR" sz="1600" dirty="0">
                <a:solidFill>
                  <a:schemeClr val="accent6"/>
                </a:solidFill>
              </a:rPr>
              <a:t>-(5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5</a:t>
            </a:r>
            <a:r>
              <a:rPr lang="en-US" altLang="ko-KR" sz="1600" dirty="0">
                <a:solidFill>
                  <a:schemeClr val="accent6"/>
                </a:solidFill>
              </a:rPr>
              <a:t>-(</a:t>
            </a:r>
            <a:r>
              <a:rPr lang="ko-KR" altLang="en-US" sz="1600" dirty="0" err="1">
                <a:solidFill>
                  <a:schemeClr val="accent6"/>
                </a:solidFill>
              </a:rPr>
              <a:t>근음</a:t>
            </a:r>
            <a:r>
              <a:rPr lang="en-US" altLang="ko-KR" sz="1600" dirty="0">
                <a:solidFill>
                  <a:schemeClr val="accent6"/>
                </a:solidFill>
              </a:rPr>
              <a:t>)-</a:t>
            </a:r>
            <a:r>
              <a:rPr lang="en-US" altLang="ko-KR" sz="1600" b="1" dirty="0"/>
              <a:t>5</a:t>
            </a:r>
            <a:r>
              <a:rPr lang="en-US" altLang="ko-KR" sz="1600" dirty="0">
                <a:solidFill>
                  <a:schemeClr val="accent6"/>
                </a:solidFill>
              </a:rPr>
              <a:t>-(4</a:t>
            </a:r>
            <a:r>
              <a:rPr lang="ko-KR" altLang="en-US" sz="1600" dirty="0">
                <a:solidFill>
                  <a:schemeClr val="accent6"/>
                </a:solidFill>
              </a:rPr>
              <a:t>음</a:t>
            </a:r>
            <a:r>
              <a:rPr lang="en-US" altLang="ko-KR" sz="1600" dirty="0">
                <a:solidFill>
                  <a:schemeClr val="accent6"/>
                </a:solidFill>
              </a:rPr>
              <a:t>) </a:t>
            </a:r>
            <a:r>
              <a:rPr lang="ko-KR" altLang="en-US" sz="1600" dirty="0"/>
              <a:t>패턴</a:t>
            </a:r>
            <a:r>
              <a:rPr lang="en-US" altLang="ko-KR" sz="1600" dirty="0"/>
              <a:t>: suspended</a:t>
            </a:r>
            <a:r>
              <a:rPr lang="ko-KR" altLang="en-US" sz="1600" dirty="0"/>
              <a:t> 화음</a:t>
            </a:r>
            <a:r>
              <a:rPr lang="en-US" altLang="ko-KR" sz="1600" dirty="0"/>
              <a:t>(sus4)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음이름</a:t>
            </a:r>
            <a:r>
              <a:rPr lang="ko-KR" altLang="en-US" sz="1400" dirty="0"/>
              <a:t> </a:t>
            </a:r>
            <a:r>
              <a:rPr lang="en-US" altLang="ko-KR" sz="1400" dirty="0"/>
              <a:t>C, D, G </a:t>
            </a:r>
            <a:r>
              <a:rPr lang="en-US" altLang="ko-KR" sz="1400" dirty="0">
                <a:latin typeface="맑은 고딕" panose="020B0503020000020004" pitchFamily="50" charset="-127"/>
              </a:rPr>
              <a:t>-&gt; </a:t>
            </a:r>
            <a:r>
              <a:rPr lang="ko-KR" altLang="en-US" sz="1400" dirty="0">
                <a:latin typeface="맑은 고딕" panose="020B0503020000020004" pitchFamily="50" charset="-127"/>
              </a:rPr>
              <a:t>화음 </a:t>
            </a:r>
            <a:r>
              <a:rPr lang="en-US" altLang="ko-KR" sz="1400" dirty="0"/>
              <a:t>G</a:t>
            </a:r>
            <a:r>
              <a:rPr lang="en-US" altLang="ko-KR" sz="1400" dirty="0">
                <a:latin typeface="맑은 고딕" panose="020B0503020000020004" pitchFamily="50" charset="-127"/>
              </a:rPr>
              <a:t>sus4</a:t>
            </a:r>
            <a:r>
              <a:rPr lang="en-US" altLang="ko-KR" sz="1400" dirty="0">
                <a:solidFill>
                  <a:schemeClr val="accent6"/>
                </a:solidFill>
                <a:latin typeface="맑은 고딕" panose="020B0503020000020004" pitchFamily="50" charset="-127"/>
              </a:rPr>
              <a:t>(=</a:t>
            </a:r>
            <a:r>
              <a:rPr lang="en-US" altLang="ko-KR" sz="1400" dirty="0">
                <a:solidFill>
                  <a:schemeClr val="accent6"/>
                </a:solidFill>
              </a:rPr>
              <a:t>C</a:t>
            </a:r>
            <a:r>
              <a:rPr lang="en-US" altLang="ko-KR" sz="1400" dirty="0">
                <a:solidFill>
                  <a:schemeClr val="accent6"/>
                </a:solidFill>
                <a:latin typeface="맑은 고딕" panose="020B0503020000020004" pitchFamily="50" charset="-127"/>
              </a:rPr>
              <a:t>sus2)</a:t>
            </a:r>
          </a:p>
        </p:txBody>
      </p:sp>
    </p:spTree>
    <p:extLst>
      <p:ext uri="{BB962C8B-B14F-4D97-AF65-F5344CB8AC3E}">
        <p14:creationId xmlns:p14="http://schemas.microsoft.com/office/powerpoint/2010/main" val="41508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61A67-8453-4EBF-9605-8DCC4879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 </a:t>
            </a:r>
            <a:r>
              <a:rPr lang="ko-KR" altLang="en-US" dirty="0"/>
              <a:t>찾는 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3E6DA-556B-415F-8AF1-8BB0E9218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</a:rPr>
              <a:t>꼭</a:t>
            </a:r>
            <a:r>
              <a:rPr lang="en-US" altLang="ko-KR" sz="2000" dirty="0">
                <a:latin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</a:rPr>
              <a:t>가장 낮은 음이 </a:t>
            </a:r>
            <a:r>
              <a:rPr lang="ko-KR" altLang="en-US" sz="2000" dirty="0" err="1">
                <a:latin typeface="맑은 고딕" panose="020B0503020000020004" pitchFamily="50" charset="-127"/>
              </a:rPr>
              <a:t>근음</a:t>
            </a:r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</a:rPr>
              <a:t>(Root)</a:t>
            </a:r>
            <a:r>
              <a:rPr lang="ko-KR" altLang="en-US" sz="2000" dirty="0">
                <a:latin typeface="맑은 고딕" panose="020B0503020000020004" pitchFamily="50" charset="-127"/>
              </a:rPr>
              <a:t>인 것은 아닙니다</a:t>
            </a:r>
            <a:r>
              <a:rPr lang="en-US" altLang="ko-KR" sz="2000" dirty="0">
                <a:latin typeface="맑은 고딕" panose="020B0503020000020004" pitchFamily="50" charset="-127"/>
              </a:rPr>
              <a:t>.</a:t>
            </a:r>
          </a:p>
          <a:p>
            <a:pPr lvl="1"/>
            <a:r>
              <a:rPr lang="ko-KR" altLang="en-US" sz="1800" dirty="0">
                <a:solidFill>
                  <a:schemeClr val="accent4"/>
                </a:solidFill>
                <a:latin typeface="맑은 고딕" panose="020B0503020000020004" pitchFamily="50" charset="-127"/>
              </a:rPr>
              <a:t>전위</a:t>
            </a:r>
            <a:r>
              <a:rPr lang="en-US" altLang="ko-KR" sz="1800" dirty="0">
                <a:latin typeface="맑은 고딕" panose="020B0503020000020004" pitchFamily="50" charset="-127"/>
              </a:rPr>
              <a:t>(Inversion)</a:t>
            </a:r>
            <a:r>
              <a:rPr lang="ko-KR" altLang="en-US" sz="1800" dirty="0">
                <a:latin typeface="맑은 고딕" panose="020B0503020000020004" pitchFamily="50" charset="-127"/>
              </a:rPr>
              <a:t>가 일어나서</a:t>
            </a:r>
            <a:r>
              <a:rPr lang="en-US" altLang="ko-KR" sz="1800" dirty="0">
                <a:latin typeface="맑은 고딕" panose="020B0503020000020004" pitchFamily="50" charset="-127"/>
              </a:rPr>
              <a:t>, 3</a:t>
            </a:r>
            <a:r>
              <a:rPr lang="ko-KR" altLang="en-US" sz="1800" dirty="0">
                <a:latin typeface="맑은 고딕" panose="020B0503020000020004" pitchFamily="50" charset="-127"/>
              </a:rPr>
              <a:t>음이나 </a:t>
            </a:r>
            <a:r>
              <a:rPr lang="en-US" altLang="ko-KR" sz="1800" dirty="0">
                <a:latin typeface="맑은 고딕" panose="020B0503020000020004" pitchFamily="50" charset="-127"/>
              </a:rPr>
              <a:t>5</a:t>
            </a:r>
            <a:r>
              <a:rPr lang="ko-KR" altLang="en-US" sz="1800" dirty="0">
                <a:latin typeface="맑은 고딕" panose="020B0503020000020004" pitchFamily="50" charset="-127"/>
              </a:rPr>
              <a:t>음이 가장 낮은 위치에 놓일 수 있습니다</a:t>
            </a:r>
            <a:r>
              <a:rPr lang="en-US" altLang="ko-KR" sz="1800" dirty="0">
                <a:latin typeface="맑은 고딕" panose="020B0503020000020004" pitchFamily="50" charset="-127"/>
              </a:rPr>
              <a:t>.</a:t>
            </a:r>
          </a:p>
          <a:p>
            <a:pPr lvl="1"/>
            <a:r>
              <a:rPr lang="ko-KR" altLang="en-US" sz="1800" dirty="0">
                <a:latin typeface="맑은 고딕" panose="020B0503020000020004" pitchFamily="50" charset="-127"/>
              </a:rPr>
              <a:t>예</a:t>
            </a:r>
            <a:r>
              <a:rPr lang="en-US" altLang="ko-KR" sz="1800" dirty="0">
                <a:latin typeface="맑은 고딕" panose="020B0503020000020004" pitchFamily="50" charset="-127"/>
              </a:rPr>
              <a:t>) C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도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)</a:t>
            </a:r>
            <a:r>
              <a:rPr lang="en-US" altLang="ko-KR" sz="1800" dirty="0">
                <a:latin typeface="맑은 고딕" panose="020B0503020000020004" pitchFamily="50" charset="-127"/>
              </a:rPr>
              <a:t>, F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파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)</a:t>
            </a:r>
            <a:r>
              <a:rPr lang="en-US" altLang="ko-KR" sz="1800" dirty="0">
                <a:latin typeface="맑은 고딕" panose="020B0503020000020004" pitchFamily="50" charset="-127"/>
              </a:rPr>
              <a:t>, A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라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)</a:t>
            </a:r>
            <a:r>
              <a:rPr lang="en-US" altLang="ko-KR" sz="1800" dirty="0">
                <a:latin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</a:rPr>
              <a:t>화음에서 </a:t>
            </a:r>
            <a:r>
              <a:rPr lang="en-US" altLang="ko-KR" sz="1800" dirty="0">
                <a:latin typeface="맑은 고딕" panose="020B0503020000020004" pitchFamily="50" charset="-127"/>
              </a:rPr>
              <a:t>C</a:t>
            </a:r>
            <a:r>
              <a:rPr lang="ko-KR" altLang="en-US" sz="1800" dirty="0">
                <a:latin typeface="맑은 고딕" panose="020B0503020000020004" pitchFamily="50" charset="-127"/>
              </a:rPr>
              <a:t>가 아닌 </a:t>
            </a:r>
            <a:r>
              <a:rPr lang="en-US" altLang="ko-KR" sz="1800" dirty="0">
                <a:latin typeface="맑은 고딕" panose="020B0503020000020004" pitchFamily="50" charset="-127"/>
              </a:rPr>
              <a:t>F</a:t>
            </a:r>
            <a:r>
              <a:rPr lang="ko-KR" altLang="en-US" sz="1800" dirty="0">
                <a:latin typeface="맑은 고딕" panose="020B0503020000020004" pitchFamily="50" charset="-127"/>
              </a:rPr>
              <a:t>가</a:t>
            </a:r>
            <a:r>
              <a:rPr lang="en-US" altLang="ko-KR" sz="1800" dirty="0">
                <a:latin typeface="맑은 고딕" panose="020B0503020000020004" pitchFamily="50" charset="-127"/>
              </a:rPr>
              <a:t> </a:t>
            </a:r>
            <a:r>
              <a:rPr lang="ko-KR" altLang="en-US" sz="1800" dirty="0" err="1">
                <a:latin typeface="맑은 고딕" panose="020B0503020000020004" pitchFamily="50" charset="-127"/>
              </a:rPr>
              <a:t>근음이므로</a:t>
            </a:r>
            <a:r>
              <a:rPr lang="ko-KR" altLang="en-US" sz="1800" dirty="0">
                <a:latin typeface="맑은 고딕" panose="020B0503020000020004" pitchFamily="50" charset="-127"/>
              </a:rPr>
              <a:t> 화음 이름은 </a:t>
            </a:r>
            <a:r>
              <a:rPr lang="en-US" altLang="ko-KR" sz="1800" dirty="0">
                <a:solidFill>
                  <a:schemeClr val="accent4"/>
                </a:solidFill>
                <a:latin typeface="맑은 고딕" panose="020B0503020000020004" pitchFamily="50" charset="-127"/>
              </a:rPr>
              <a:t>F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(Major)</a:t>
            </a:r>
          </a:p>
          <a:p>
            <a:r>
              <a:rPr lang="ko-KR" altLang="en-US" sz="2000" dirty="0">
                <a:latin typeface="맑은 고딕" panose="020B0503020000020004" pitchFamily="50" charset="-127"/>
              </a:rPr>
              <a:t>화음을 구성하는 음이 </a:t>
            </a:r>
            <a:r>
              <a:rPr lang="en-US" altLang="ko-KR" sz="2000" dirty="0">
                <a:latin typeface="맑은 고딕" panose="020B0503020000020004" pitchFamily="50" charset="-127"/>
              </a:rPr>
              <a:t>4</a:t>
            </a:r>
            <a:r>
              <a:rPr lang="ko-KR" altLang="en-US" sz="2000" dirty="0">
                <a:latin typeface="맑은 고딕" panose="020B0503020000020004" pitchFamily="50" charset="-127"/>
              </a:rPr>
              <a:t>개 이상인 경우</a:t>
            </a:r>
            <a:endParaRPr lang="en-US" altLang="ko-KR" sz="2000" dirty="0">
              <a:latin typeface="맑은 고딕" panose="020B0503020000020004" pitchFamily="50" charset="-127"/>
            </a:endParaRPr>
          </a:p>
          <a:p>
            <a:pPr lvl="1"/>
            <a:r>
              <a:rPr lang="ko-KR" altLang="en-US" sz="1800" dirty="0">
                <a:latin typeface="맑은 고딕" panose="020B0503020000020004" pitchFamily="50" charset="-127"/>
              </a:rPr>
              <a:t>보통 </a:t>
            </a:r>
            <a:r>
              <a:rPr lang="en-US" altLang="ko-KR" sz="1800" dirty="0">
                <a:latin typeface="맑은 고딕" panose="020B0503020000020004" pitchFamily="50" charset="-127"/>
              </a:rPr>
              <a:t>3</a:t>
            </a:r>
            <a:r>
              <a:rPr lang="ko-KR" altLang="en-US" sz="1800" dirty="0">
                <a:latin typeface="맑은 고딕" panose="020B0503020000020004" pitchFamily="50" charset="-127"/>
              </a:rPr>
              <a:t>화음의 </a:t>
            </a:r>
            <a:r>
              <a:rPr lang="en-US" altLang="ko-KR" sz="1800" dirty="0">
                <a:latin typeface="맑은 고딕" panose="020B0503020000020004" pitchFamily="50" charset="-127"/>
              </a:rPr>
              <a:t>5</a:t>
            </a:r>
            <a:r>
              <a:rPr lang="ko-KR" altLang="en-US" sz="1800" dirty="0">
                <a:latin typeface="맑은 고딕" panose="020B0503020000020004" pitchFamily="50" charset="-127"/>
              </a:rPr>
              <a:t>음 위에 음</a:t>
            </a:r>
            <a:r>
              <a:rPr lang="en-US" altLang="ko-KR" sz="1800" dirty="0">
                <a:solidFill>
                  <a:schemeClr val="accent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 err="1">
                <a:solidFill>
                  <a:schemeClr val="accent1"/>
                </a:solidFill>
                <a:latin typeface="맑은 고딕" panose="020B0503020000020004" pitchFamily="50" charset="-127"/>
              </a:rPr>
              <a:t>근음의</a:t>
            </a:r>
            <a:r>
              <a:rPr lang="ko-KR" altLang="en-US" sz="1800" dirty="0">
                <a:solidFill>
                  <a:schemeClr val="accent1"/>
                </a:solidFill>
                <a:latin typeface="맑은 고딕" panose="020B0503020000020004" pitchFamily="50" charset="-127"/>
              </a:rPr>
              <a:t> 반음 </a:t>
            </a:r>
            <a:r>
              <a:rPr lang="en-US" altLang="ko-KR" sz="1800" dirty="0">
                <a:solidFill>
                  <a:schemeClr val="accent1"/>
                </a:solidFill>
                <a:latin typeface="맑은 고딕" panose="020B0503020000020004" pitchFamily="50" charset="-127"/>
              </a:rPr>
              <a:t>9~11</a:t>
            </a:r>
            <a:r>
              <a:rPr lang="ko-KR" altLang="en-US" sz="1800" dirty="0">
                <a:solidFill>
                  <a:schemeClr val="accent1"/>
                </a:solidFill>
                <a:latin typeface="맑은 고딕" panose="020B0503020000020004" pitchFamily="50" charset="-127"/>
              </a:rPr>
              <a:t>개 위 음</a:t>
            </a:r>
            <a:r>
              <a:rPr lang="en-US" altLang="ko-KR" sz="1800" dirty="0">
                <a:solidFill>
                  <a:schemeClr val="accent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800" dirty="0">
                <a:latin typeface="맑은 고딕" panose="020B0503020000020004" pitchFamily="50" charset="-127"/>
              </a:rPr>
              <a:t>이 하나 더 붙은 경우입니다</a:t>
            </a:r>
            <a:r>
              <a:rPr lang="en-US" altLang="ko-KR" sz="1800" dirty="0">
                <a:latin typeface="맑은 고딕" panose="020B0503020000020004" pitchFamily="50" charset="-127"/>
              </a:rPr>
              <a:t>.</a:t>
            </a:r>
          </a:p>
          <a:p>
            <a:pPr lvl="1"/>
            <a:r>
              <a:rPr lang="ko-KR" altLang="en-US" sz="1800" dirty="0">
                <a:solidFill>
                  <a:schemeClr val="accent1"/>
                </a:solidFill>
                <a:latin typeface="맑은 고딕" panose="020B0503020000020004" pitchFamily="50" charset="-127"/>
              </a:rPr>
              <a:t>기본 </a:t>
            </a:r>
            <a:r>
              <a:rPr lang="en-US" altLang="ko-KR" sz="1800" dirty="0">
                <a:solidFill>
                  <a:schemeClr val="accent1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800" dirty="0">
                <a:solidFill>
                  <a:schemeClr val="accent1"/>
                </a:solidFill>
                <a:latin typeface="맑은 고딕" panose="020B0503020000020004" pitchFamily="50" charset="-127"/>
              </a:rPr>
              <a:t>화음</a:t>
            </a:r>
            <a:r>
              <a:rPr lang="ko-KR" altLang="en-US" sz="1800" dirty="0">
                <a:latin typeface="맑은 고딕" panose="020B0503020000020004" pitchFamily="50" charset="-127"/>
              </a:rPr>
              <a:t>이 무엇인지</a:t>
            </a:r>
            <a:r>
              <a:rPr lang="en-US" altLang="ko-KR" sz="1800" dirty="0">
                <a:latin typeface="맑은 고딕" panose="020B0503020000020004" pitchFamily="50" charset="-127"/>
              </a:rPr>
              <a:t>, 5</a:t>
            </a:r>
            <a:r>
              <a:rPr lang="ko-KR" altLang="en-US" sz="1800" dirty="0">
                <a:latin typeface="맑은 고딕" panose="020B0503020000020004" pitchFamily="50" charset="-127"/>
              </a:rPr>
              <a:t>음 위에 </a:t>
            </a:r>
            <a:r>
              <a:rPr lang="ko-KR" altLang="en-US" sz="1800" dirty="0">
                <a:solidFill>
                  <a:schemeClr val="accent1"/>
                </a:solidFill>
                <a:latin typeface="맑은 고딕" panose="020B0503020000020004" pitchFamily="50" charset="-127"/>
              </a:rPr>
              <a:t>추가된 음의 도수</a:t>
            </a:r>
            <a:r>
              <a:rPr lang="ko-KR" altLang="en-US" sz="1800" dirty="0">
                <a:latin typeface="맑은 고딕" panose="020B0503020000020004" pitchFamily="50" charset="-127"/>
              </a:rPr>
              <a:t>가 무엇인지 찾아봅시다</a:t>
            </a:r>
            <a:r>
              <a:rPr lang="en-US" altLang="ko-KR" sz="1800" dirty="0">
                <a:latin typeface="맑은 고딕" panose="020B0503020000020004" pitchFamily="50" charset="-127"/>
              </a:rPr>
              <a:t>.</a:t>
            </a:r>
          </a:p>
          <a:p>
            <a:pPr lvl="1"/>
            <a:r>
              <a:rPr lang="ko-KR" altLang="en-US" sz="1800" dirty="0">
                <a:latin typeface="맑은 고딕" panose="020B0503020000020004" pitchFamily="50" charset="-127"/>
              </a:rPr>
              <a:t>예</a:t>
            </a:r>
            <a:r>
              <a:rPr lang="en-US" altLang="ko-KR" sz="1800" dirty="0">
                <a:latin typeface="맑은 고딕" panose="020B0503020000020004" pitchFamily="50" charset="-127"/>
              </a:rPr>
              <a:t>) G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솔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)</a:t>
            </a:r>
            <a:r>
              <a:rPr lang="en-US" altLang="ko-KR" sz="1800" dirty="0">
                <a:latin typeface="맑은 고딕" panose="020B0503020000020004" pitchFamily="50" charset="-127"/>
              </a:rPr>
              <a:t>, B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시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)</a:t>
            </a:r>
            <a:r>
              <a:rPr lang="en-US" altLang="ko-KR" sz="1800" dirty="0">
                <a:latin typeface="맑은 고딕" panose="020B0503020000020004" pitchFamily="50" charset="-127"/>
              </a:rPr>
              <a:t>, D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레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)</a:t>
            </a:r>
            <a:r>
              <a:rPr lang="en-US" altLang="ko-KR" sz="1800" dirty="0">
                <a:latin typeface="맑은 고딕" panose="020B0503020000020004" pitchFamily="50" charset="-127"/>
              </a:rPr>
              <a:t>, F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파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)</a:t>
            </a:r>
            <a:r>
              <a:rPr lang="en-US" altLang="ko-KR" sz="1800" dirty="0">
                <a:latin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</a:rPr>
              <a:t>화음에서 </a:t>
            </a:r>
            <a:r>
              <a:rPr lang="en-US" altLang="ko-KR" sz="1800" dirty="0">
                <a:latin typeface="맑은 고딕" panose="020B0503020000020004" pitchFamily="50" charset="-127"/>
              </a:rPr>
              <a:t>G, B, D</a:t>
            </a:r>
            <a:r>
              <a:rPr lang="ko-KR" altLang="en-US" sz="1800" dirty="0">
                <a:latin typeface="맑은 고딕" panose="020B0503020000020004" pitchFamily="50" charset="-127"/>
              </a:rPr>
              <a:t>를 보고 기본 화음 틀이 </a:t>
            </a:r>
            <a:r>
              <a:rPr lang="en-US" altLang="ko-KR" sz="1800" dirty="0">
                <a:latin typeface="맑은 고딕" panose="020B0503020000020004" pitchFamily="50" charset="-127"/>
              </a:rPr>
              <a:t>G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</a:rPr>
              <a:t>(Major)</a:t>
            </a:r>
            <a:r>
              <a:rPr lang="ko-KR" altLang="en-US" sz="1800" dirty="0">
                <a:latin typeface="맑은 고딕" panose="020B0503020000020004" pitchFamily="50" charset="-127"/>
              </a:rPr>
              <a:t>라는 것을</a:t>
            </a:r>
            <a:br>
              <a:rPr lang="en-US" altLang="ko-KR" sz="1800" dirty="0">
                <a:latin typeface="맑은 고딕" panose="020B0503020000020004" pitchFamily="50" charset="-127"/>
              </a:rPr>
            </a:br>
            <a:r>
              <a:rPr lang="ko-KR" altLang="en-US" sz="1800" dirty="0">
                <a:latin typeface="맑은 고딕" panose="020B0503020000020004" pitchFamily="50" charset="-127"/>
              </a:rPr>
              <a:t>알 수 있고</a:t>
            </a:r>
            <a:r>
              <a:rPr lang="en-US" altLang="ko-KR" sz="1800" dirty="0">
                <a:latin typeface="맑은 고딕" panose="020B0503020000020004" pitchFamily="50" charset="-127"/>
              </a:rPr>
              <a:t>,</a:t>
            </a:r>
            <a:r>
              <a:rPr lang="ko-KR" altLang="en-US" sz="1800" dirty="0">
                <a:latin typeface="맑은 고딕" panose="020B0503020000020004" pitchFamily="50" charset="-127"/>
              </a:rPr>
              <a:t> 여기에 </a:t>
            </a:r>
            <a:r>
              <a:rPr lang="ko-KR" altLang="en-US" sz="1800" dirty="0" err="1">
                <a:latin typeface="맑은 고딕" panose="020B0503020000020004" pitchFamily="50" charset="-127"/>
              </a:rPr>
              <a:t>근음</a:t>
            </a:r>
            <a:r>
              <a:rPr lang="ko-KR" altLang="en-US" sz="1800" dirty="0">
                <a:latin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</a:rPr>
              <a:t>G </a:t>
            </a:r>
            <a:r>
              <a:rPr lang="ko-KR" altLang="en-US" sz="1800" dirty="0">
                <a:latin typeface="맑은 고딕" panose="020B0503020000020004" pitchFamily="50" charset="-127"/>
              </a:rPr>
              <a:t>기준 </a:t>
            </a:r>
            <a:r>
              <a:rPr lang="en-US" altLang="ko-KR" sz="1800" dirty="0">
                <a:latin typeface="맑은 고딕" panose="020B0503020000020004" pitchFamily="50" charset="-127"/>
              </a:rPr>
              <a:t>7</a:t>
            </a:r>
            <a:r>
              <a:rPr lang="ko-KR" altLang="en-US" sz="1800" dirty="0">
                <a:latin typeface="맑은 고딕" panose="020B0503020000020004" pitchFamily="50" charset="-127"/>
              </a:rPr>
              <a:t>음인 </a:t>
            </a:r>
            <a:r>
              <a:rPr lang="en-US" altLang="ko-KR" sz="1800" dirty="0">
                <a:latin typeface="맑은 고딕" panose="020B0503020000020004" pitchFamily="50" charset="-127"/>
              </a:rPr>
              <a:t>F</a:t>
            </a:r>
            <a:r>
              <a:rPr lang="ko-KR" altLang="en-US" sz="1800" dirty="0">
                <a:latin typeface="맑은 고딕" panose="020B0503020000020004" pitchFamily="50" charset="-127"/>
              </a:rPr>
              <a:t>가 추가된 형태이므로 화음 이름은 </a:t>
            </a:r>
            <a:r>
              <a:rPr lang="en-US" altLang="ko-KR" sz="1800" dirty="0">
                <a:solidFill>
                  <a:schemeClr val="accent4"/>
                </a:solidFill>
                <a:latin typeface="맑은 고딕" panose="020B0503020000020004" pitchFamily="50" charset="-127"/>
              </a:rPr>
              <a:t>G7</a:t>
            </a:r>
          </a:p>
          <a:p>
            <a:r>
              <a:rPr lang="ko-KR" altLang="en-US" sz="2000" dirty="0"/>
              <a:t>화음을 구성하는 음이 </a:t>
            </a:r>
            <a:r>
              <a:rPr lang="en-US" altLang="ko-KR" sz="2000" dirty="0"/>
              <a:t>2</a:t>
            </a:r>
            <a:r>
              <a:rPr lang="ko-KR" altLang="en-US" sz="2000" dirty="0"/>
              <a:t>개인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어떤 </a:t>
            </a:r>
            <a:r>
              <a:rPr lang="en-US" altLang="ko-KR" sz="1800" dirty="0"/>
              <a:t>3</a:t>
            </a:r>
            <a:r>
              <a:rPr lang="ko-KR" altLang="en-US" sz="1800" dirty="0"/>
              <a:t>화음에 해당하는지 구분하기 어려운 경우도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예</a:t>
            </a:r>
            <a:r>
              <a:rPr lang="en-US" altLang="ko-KR" sz="1800" dirty="0"/>
              <a:t>) C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도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en-US" altLang="ko-KR" sz="1800" dirty="0"/>
              <a:t>, G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솔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en-US" altLang="ko-KR" sz="1800" dirty="0"/>
              <a:t> </a:t>
            </a:r>
            <a:r>
              <a:rPr lang="ko-KR" altLang="en-US" sz="1800" dirty="0"/>
              <a:t>화음은 </a:t>
            </a:r>
            <a:r>
              <a:rPr lang="en-US" altLang="ko-KR" sz="1800" dirty="0"/>
              <a:t>C</a:t>
            </a:r>
            <a:r>
              <a:rPr lang="ko-KR" altLang="en-US" sz="1800" dirty="0"/>
              <a:t>인지 </a:t>
            </a:r>
            <a:r>
              <a:rPr lang="en-US" altLang="ko-KR" sz="1800" dirty="0"/>
              <a:t>Cm</a:t>
            </a:r>
            <a:r>
              <a:rPr lang="ko-KR" altLang="en-US" sz="1800" dirty="0"/>
              <a:t>인지 구분 불가</a:t>
            </a:r>
            <a:r>
              <a:rPr lang="en-US" altLang="ko-KR" sz="1800" dirty="0"/>
              <a:t> (</a:t>
            </a:r>
            <a:r>
              <a:rPr lang="ko-KR" altLang="en-US" sz="1800" dirty="0"/>
              <a:t>화음 이름은 </a:t>
            </a:r>
            <a:r>
              <a:rPr lang="en-US" altLang="ko-KR" sz="1800" dirty="0">
                <a:solidFill>
                  <a:schemeClr val="accent4"/>
                </a:solidFill>
              </a:rPr>
              <a:t>C5</a:t>
            </a:r>
            <a:r>
              <a:rPr lang="en-US" altLang="ko-KR" sz="1800" dirty="0"/>
              <a:t>, power chord</a:t>
            </a:r>
            <a:r>
              <a:rPr lang="ko-KR" altLang="en-US" sz="1800" dirty="0"/>
              <a:t>라고 합니다</a:t>
            </a:r>
            <a:r>
              <a:rPr lang="en-US" altLang="ko-KR" sz="1800" dirty="0"/>
              <a:t>.)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3459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8D03147-E91B-44C7-8387-28691FA9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힌트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5AD54B-8874-40C8-9724-993178D6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13738"/>
          </a:xfrm>
        </p:spPr>
        <p:txBody>
          <a:bodyPr/>
          <a:lstStyle/>
          <a:p>
            <a:r>
              <a:rPr lang="ko-KR" altLang="en-US" dirty="0"/>
              <a:t>음정</a:t>
            </a:r>
            <a:r>
              <a:rPr lang="en-US" altLang="ko-KR" dirty="0"/>
              <a:t>(</a:t>
            </a:r>
            <a:r>
              <a:rPr lang="ko-KR" altLang="en-US" dirty="0"/>
              <a:t>반음 개수</a:t>
            </a:r>
            <a:r>
              <a:rPr lang="en-US" altLang="ko-KR" dirty="0"/>
              <a:t>)</a:t>
            </a:r>
            <a:r>
              <a:rPr lang="ko-KR" altLang="en-US" dirty="0"/>
              <a:t>을 계산할 때 피아노를 떠올리면 쉽습니다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ECA2B65-02A5-470A-B7C2-CBC263227A7A}"/>
              </a:ext>
            </a:extLst>
          </p:cNvPr>
          <p:cNvGrpSpPr/>
          <p:nvPr/>
        </p:nvGrpSpPr>
        <p:grpSpPr>
          <a:xfrm>
            <a:off x="1527041" y="2518397"/>
            <a:ext cx="6010229" cy="3215920"/>
            <a:chOff x="1527041" y="2578685"/>
            <a:chExt cx="6010229" cy="321592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DE24A1-2017-4DF9-A96D-C0FF3CC50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041" y="2578686"/>
              <a:ext cx="5166808" cy="321591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6976D4C-A1F4-4EAD-B2B0-2D2023C89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50" y="2578685"/>
              <a:ext cx="843420" cy="32159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CA3D5-757D-4542-9177-B665D705A98B}"/>
              </a:ext>
            </a:extLst>
          </p:cNvPr>
          <p:cNvSpPr txBox="1"/>
          <p:nvPr/>
        </p:nvSpPr>
        <p:spPr>
          <a:xfrm>
            <a:off x="1763486" y="503422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13BCB-62BE-4428-A1D7-4C2705DD8F37}"/>
              </a:ext>
            </a:extLst>
          </p:cNvPr>
          <p:cNvSpPr txBox="1"/>
          <p:nvPr/>
        </p:nvSpPr>
        <p:spPr>
          <a:xfrm>
            <a:off x="2586446" y="503422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9BAC9-FA7C-45E7-8BC7-B5AE91164D88}"/>
              </a:ext>
            </a:extLst>
          </p:cNvPr>
          <p:cNvSpPr txBox="1"/>
          <p:nvPr/>
        </p:nvSpPr>
        <p:spPr>
          <a:xfrm>
            <a:off x="3317966" y="50342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94B92-9B23-4A4B-9D2F-5B568A036014}"/>
              </a:ext>
            </a:extLst>
          </p:cNvPr>
          <p:cNvSpPr txBox="1"/>
          <p:nvPr/>
        </p:nvSpPr>
        <p:spPr>
          <a:xfrm>
            <a:off x="4020091" y="50342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F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BC050-EE7C-4784-A881-7FB118585204}"/>
              </a:ext>
            </a:extLst>
          </p:cNvPr>
          <p:cNvSpPr txBox="1"/>
          <p:nvPr/>
        </p:nvSpPr>
        <p:spPr>
          <a:xfrm>
            <a:off x="4744290" y="503422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7465B-D3D7-4541-A80A-0F127B5CCCB9}"/>
              </a:ext>
            </a:extLst>
          </p:cNvPr>
          <p:cNvSpPr txBox="1"/>
          <p:nvPr/>
        </p:nvSpPr>
        <p:spPr>
          <a:xfrm>
            <a:off x="5524144" y="503422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1B7FF8-1C8C-41C1-9339-037727F37B77}"/>
              </a:ext>
            </a:extLst>
          </p:cNvPr>
          <p:cNvSpPr txBox="1"/>
          <p:nvPr/>
        </p:nvSpPr>
        <p:spPr>
          <a:xfrm>
            <a:off x="6241166" y="503422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8298F-26E4-4B4F-9A54-22F634FF3EBC}"/>
              </a:ext>
            </a:extLst>
          </p:cNvPr>
          <p:cNvSpPr txBox="1"/>
          <p:nvPr/>
        </p:nvSpPr>
        <p:spPr>
          <a:xfrm>
            <a:off x="6930294" y="5034225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09746-A519-40E2-9F43-53BA2AC7B337}"/>
              </a:ext>
            </a:extLst>
          </p:cNvPr>
          <p:cNvSpPr txBox="1"/>
          <p:nvPr/>
        </p:nvSpPr>
        <p:spPr>
          <a:xfrm>
            <a:off x="1959452" y="2898702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C#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E81C29-E1C0-4CED-93E0-AC1E31F80AA0}"/>
              </a:ext>
            </a:extLst>
          </p:cNvPr>
          <p:cNvSpPr txBox="1"/>
          <p:nvPr/>
        </p:nvSpPr>
        <p:spPr>
          <a:xfrm>
            <a:off x="2750182" y="2898701"/>
            <a:ext cx="59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650916-13B4-4BE1-965B-70CE9C8B3FDB}"/>
              </a:ext>
            </a:extLst>
          </p:cNvPr>
          <p:cNvSpPr txBox="1"/>
          <p:nvPr/>
        </p:nvSpPr>
        <p:spPr>
          <a:xfrm>
            <a:off x="4147596" y="2898701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F#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A1DD1-511F-4853-AD70-CB74A37A4035}"/>
              </a:ext>
            </a:extLst>
          </p:cNvPr>
          <p:cNvSpPr txBox="1"/>
          <p:nvPr/>
        </p:nvSpPr>
        <p:spPr>
          <a:xfrm>
            <a:off x="4920009" y="2898701"/>
            <a:ext cx="591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G#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795D4F-A69E-4710-AC2D-E1E1D7EA7CCA}"/>
              </a:ext>
            </a:extLst>
          </p:cNvPr>
          <p:cNvSpPr txBox="1"/>
          <p:nvPr/>
        </p:nvSpPr>
        <p:spPr>
          <a:xfrm>
            <a:off x="5693334" y="2898700"/>
            <a:ext cx="582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A#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B♭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7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C75E7-1B9E-4D3B-8987-F52D5831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퀴즈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1A34-9550-425D-B859-28D919D866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a) </a:t>
            </a:r>
            <a:r>
              <a:rPr lang="ko-KR" altLang="en-US" dirty="0" err="1"/>
              <a:t>근음</a:t>
            </a:r>
            <a:r>
              <a:rPr lang="en-US" altLang="ko-KR" dirty="0"/>
              <a:t>(Root)</a:t>
            </a:r>
            <a:r>
              <a:rPr lang="ko-KR" altLang="en-US" dirty="0"/>
              <a:t>의 음이름은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b) </a:t>
            </a:r>
            <a:r>
              <a:rPr lang="ko-KR" altLang="en-US" dirty="0"/>
              <a:t>인접음의 반음 개수는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c) </a:t>
            </a:r>
            <a:r>
              <a:rPr lang="ko-KR" altLang="en-US" dirty="0"/>
              <a:t>화음의 이름은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5A2C11-AAD3-43C9-A5B6-57237692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a) </a:t>
            </a:r>
            <a:r>
              <a:rPr lang="ko-KR" altLang="en-US" dirty="0" err="1"/>
              <a:t>근음</a:t>
            </a:r>
            <a:r>
              <a:rPr lang="en-US" altLang="ko-KR" dirty="0"/>
              <a:t>(Root)</a:t>
            </a:r>
            <a:r>
              <a:rPr lang="ko-KR" altLang="en-US" dirty="0"/>
              <a:t>의 음이름은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b) </a:t>
            </a:r>
            <a:r>
              <a:rPr lang="ko-KR" altLang="en-US" dirty="0"/>
              <a:t>인접음의 반음 개수는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c) </a:t>
            </a:r>
            <a:r>
              <a:rPr lang="ko-KR" altLang="en-US" dirty="0"/>
              <a:t>화음의 이름은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8F8FE4-37A8-4317-842B-8658FA171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315" y="2057399"/>
            <a:ext cx="2000250" cy="923925"/>
          </a:xfrm>
          <a:prstGeom prst="rect">
            <a:avLst/>
          </a:prstGeom>
        </p:spPr>
      </p:pic>
      <p:pic>
        <p:nvPicPr>
          <p:cNvPr id="6" name="4주차 발표_13">
            <a:hlinkClick r:id="" action="ppaction://media"/>
            <a:extLst>
              <a:ext uri="{FF2B5EF4-FFF2-40B4-BE49-F238E27FC236}">
                <a16:creationId xmlns:a16="http://schemas.microsoft.com/office/drawing/2014/main" id="{B7192DF5-0644-481F-9408-42F193908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38092" y="2275679"/>
            <a:ext cx="487363" cy="4873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9B1E44-7FDF-4D94-ADC4-43D58045D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906" y="2047874"/>
            <a:ext cx="2466975" cy="933450"/>
          </a:xfrm>
          <a:prstGeom prst="rect">
            <a:avLst/>
          </a:prstGeom>
        </p:spPr>
      </p:pic>
      <p:pic>
        <p:nvPicPr>
          <p:cNvPr id="8" name="4주차 발표_14">
            <a:hlinkClick r:id="" action="ppaction://media"/>
            <a:extLst>
              <a:ext uri="{FF2B5EF4-FFF2-40B4-BE49-F238E27FC236}">
                <a16:creationId xmlns:a16="http://schemas.microsoft.com/office/drawing/2014/main" id="{6FFC6A4B-446D-4B50-9A55-C374D44478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82613" y="2270917"/>
            <a:ext cx="487363" cy="487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7EDD70-11ED-E5EB-E30A-31FB11060460}"/>
              </a:ext>
            </a:extLst>
          </p:cNvPr>
          <p:cNvSpPr txBox="1"/>
          <p:nvPr/>
        </p:nvSpPr>
        <p:spPr>
          <a:xfrm>
            <a:off x="7221894" y="5941367"/>
            <a:ext cx="44550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답은 다음 세미나 공지 이후 슬라이드에 있습니다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66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C75E7-1B9E-4D3B-8987-F52D5831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퀴즈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1A34-9550-425D-B859-28D919D866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a) </a:t>
            </a:r>
            <a:r>
              <a:rPr lang="ko-KR" altLang="en-US" dirty="0" err="1"/>
              <a:t>근음</a:t>
            </a:r>
            <a:r>
              <a:rPr lang="en-US" altLang="ko-KR" dirty="0"/>
              <a:t>(Root)</a:t>
            </a:r>
            <a:r>
              <a:rPr lang="ko-KR" altLang="en-US" dirty="0"/>
              <a:t>의 음이름은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b) </a:t>
            </a:r>
            <a:r>
              <a:rPr lang="ko-KR" altLang="en-US" dirty="0"/>
              <a:t>인접음의 반음 개수는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c) </a:t>
            </a:r>
            <a:r>
              <a:rPr lang="ko-KR" altLang="en-US" dirty="0"/>
              <a:t>화음의 이름은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5A2C11-AAD3-43C9-A5B6-57237692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a) </a:t>
            </a:r>
            <a:r>
              <a:rPr lang="ko-KR" altLang="en-US" dirty="0"/>
              <a:t>인접음의 반음 개수는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b) </a:t>
            </a:r>
            <a:r>
              <a:rPr lang="ko-KR" altLang="en-US" dirty="0" err="1"/>
              <a:t>근음</a:t>
            </a:r>
            <a:r>
              <a:rPr lang="en-US" altLang="ko-KR" dirty="0"/>
              <a:t>(Root)</a:t>
            </a:r>
            <a:r>
              <a:rPr lang="ko-KR" altLang="en-US" dirty="0"/>
              <a:t>의 음이름은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c) </a:t>
            </a:r>
            <a:r>
              <a:rPr lang="ko-KR" altLang="en-US" dirty="0"/>
              <a:t>기본 </a:t>
            </a:r>
            <a:r>
              <a:rPr lang="en-US" altLang="ko-KR" dirty="0"/>
              <a:t>3</a:t>
            </a:r>
            <a:r>
              <a:rPr lang="ko-KR" altLang="en-US" dirty="0"/>
              <a:t>화음에 추가된 음의 음이름은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d) </a:t>
            </a:r>
            <a:r>
              <a:rPr lang="ko-KR" altLang="en-US" dirty="0"/>
              <a:t>화음의 이름은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A2918B-527C-4081-8152-62C312263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612" y="2066924"/>
            <a:ext cx="2152650" cy="914400"/>
          </a:xfrm>
          <a:prstGeom prst="rect">
            <a:avLst/>
          </a:prstGeom>
        </p:spPr>
      </p:pic>
      <p:pic>
        <p:nvPicPr>
          <p:cNvPr id="10" name="4주차 발표_15">
            <a:hlinkClick r:id="" action="ppaction://media"/>
            <a:extLst>
              <a:ext uri="{FF2B5EF4-FFF2-40B4-BE49-F238E27FC236}">
                <a16:creationId xmlns:a16="http://schemas.microsoft.com/office/drawing/2014/main" id="{1AC4FE4F-29A4-4C3D-A583-551A8A98B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7930" y="2270916"/>
            <a:ext cx="487363" cy="4873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BFB167-233E-48E7-A298-58623CD3C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2290" y="2009774"/>
            <a:ext cx="2333625" cy="1028700"/>
          </a:xfrm>
          <a:prstGeom prst="rect">
            <a:avLst/>
          </a:prstGeom>
        </p:spPr>
      </p:pic>
      <p:pic>
        <p:nvPicPr>
          <p:cNvPr id="12" name="4주차 발표_16">
            <a:hlinkClick r:id="" action="ppaction://media"/>
            <a:extLst>
              <a:ext uri="{FF2B5EF4-FFF2-40B4-BE49-F238E27FC236}">
                <a16:creationId xmlns:a16="http://schemas.microsoft.com/office/drawing/2014/main" id="{8648C301-0210-4D09-B4F6-735303EE084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55647" y="2270915"/>
            <a:ext cx="487363" cy="487363"/>
          </a:xfrm>
          <a:prstGeom prst="rect">
            <a:avLst/>
          </a:prstGeom>
        </p:spPr>
      </p:pic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C0F14A7B-337B-4692-8E50-8B548BD0C373}"/>
              </a:ext>
            </a:extLst>
          </p:cNvPr>
          <p:cNvSpPr/>
          <p:nvPr/>
        </p:nvSpPr>
        <p:spPr>
          <a:xfrm>
            <a:off x="6897649" y="2589383"/>
            <a:ext cx="379850" cy="37985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0B8AE-5198-06E9-6CE3-C9390EB860CD}"/>
              </a:ext>
            </a:extLst>
          </p:cNvPr>
          <p:cNvSpPr txBox="1"/>
          <p:nvPr/>
        </p:nvSpPr>
        <p:spPr>
          <a:xfrm>
            <a:off x="7221894" y="5941367"/>
            <a:ext cx="44550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답은 다음 세미나 공지 이후 슬라이드에 있습니다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19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0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3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1A34-9550-425D-B859-28D919D86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accent1"/>
                </a:solidFill>
              </a:rPr>
              <a:t>퀴즈</a:t>
            </a:r>
            <a:r>
              <a:rPr lang="en-US" altLang="ko-KR" sz="2000" dirty="0">
                <a:solidFill>
                  <a:schemeClr val="accent1"/>
                </a:solidFill>
              </a:rPr>
              <a:t>) </a:t>
            </a:r>
            <a:r>
              <a:rPr lang="ko-KR" altLang="en-US" sz="2000" dirty="0"/>
              <a:t>소리를 듣고 화음의 종류</a:t>
            </a:r>
            <a:r>
              <a:rPr lang="en-US" altLang="ko-KR" sz="2000" dirty="0">
                <a:solidFill>
                  <a:schemeClr val="accent6"/>
                </a:solidFill>
              </a:rPr>
              <a:t>(quality)</a:t>
            </a:r>
            <a:r>
              <a:rPr lang="ko-KR" altLang="en-US" sz="2000" dirty="0"/>
              <a:t>를 맞혀보세요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근음은</a:t>
            </a:r>
            <a:r>
              <a:rPr lang="ko-KR" altLang="en-US" sz="2000" dirty="0"/>
              <a:t> 맞히지 않아도 됩니다</a:t>
            </a:r>
            <a:r>
              <a:rPr lang="en-US" altLang="ko-KR" sz="2000" dirty="0"/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8179ACB-304C-0D1F-9954-9C6C04E92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13429"/>
              </p:ext>
            </p:extLst>
          </p:nvPr>
        </p:nvGraphicFramePr>
        <p:xfrm>
          <a:off x="1425510" y="3845418"/>
          <a:ext cx="9276704" cy="19572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9588">
                  <a:extLst>
                    <a:ext uri="{9D8B030D-6E8A-4147-A177-3AD203B41FA5}">
                      <a16:colId xmlns:a16="http://schemas.microsoft.com/office/drawing/2014/main" val="2413312489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1007638397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220429718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3724167902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1091419384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3624839757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1965911524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4131423877"/>
                    </a:ext>
                  </a:extLst>
                </a:gridCol>
              </a:tblGrid>
              <a:tr h="419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(4)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86518"/>
                  </a:ext>
                </a:extLst>
              </a:tr>
              <a:tr h="8577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605213"/>
                  </a:ext>
                </a:extLst>
              </a:tr>
              <a:tr h="68011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2134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48C75E7-1B9E-4D3B-8987-F52D5831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퀴즈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EDD0E-B2F6-05FC-153C-4AB1ACF3C19E}"/>
              </a:ext>
            </a:extLst>
          </p:cNvPr>
          <p:cNvSpPr txBox="1"/>
          <p:nvPr/>
        </p:nvSpPr>
        <p:spPr>
          <a:xfrm>
            <a:off x="7221894" y="5941367"/>
            <a:ext cx="44550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답은 다음 세미나 공지 이후 슬라이드에 있습니다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20CF4A4-D114-FDB5-6184-BF6D2149D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259625"/>
              </p:ext>
            </p:extLst>
          </p:nvPr>
        </p:nvGraphicFramePr>
        <p:xfrm>
          <a:off x="3048000" y="2594152"/>
          <a:ext cx="6096000" cy="1112520"/>
        </p:xfrm>
        <a:graphic>
          <a:graphicData uri="http://schemas.openxmlformats.org/drawingml/2006/table">
            <a:tbl>
              <a:tblPr firstRow="1" bandCol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652259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71996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4755508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9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Maj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장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단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aug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증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dim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감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sus4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계류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딸림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338575"/>
                  </a:ext>
                </a:extLst>
              </a:tr>
            </a:tbl>
          </a:graphicData>
        </a:graphic>
      </p:graphicFrame>
      <p:pic>
        <p:nvPicPr>
          <p:cNvPr id="24" name="Am">
            <a:hlinkClick r:id="" action="ppaction://media"/>
            <a:extLst>
              <a:ext uri="{FF2B5EF4-FFF2-40B4-BE49-F238E27FC236}">
                <a16:creationId xmlns:a16="http://schemas.microsoft.com/office/drawing/2014/main" id="{542A6221-2F83-115F-F118-41D39D8E6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43594" y="4454206"/>
            <a:ext cx="487363" cy="487363"/>
          </a:xfrm>
          <a:prstGeom prst="rect">
            <a:avLst/>
          </a:prstGeom>
        </p:spPr>
      </p:pic>
      <p:pic>
        <p:nvPicPr>
          <p:cNvPr id="25" name="E">
            <a:hlinkClick r:id="" action="ppaction://media"/>
            <a:extLst>
              <a:ext uri="{FF2B5EF4-FFF2-40B4-BE49-F238E27FC236}">
                <a16:creationId xmlns:a16="http://schemas.microsoft.com/office/drawing/2014/main" id="{50C87637-BB2B-80D8-A1F3-95555CF65A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909920" y="4454205"/>
            <a:ext cx="487363" cy="487363"/>
          </a:xfrm>
          <a:prstGeom prst="rect">
            <a:avLst/>
          </a:prstGeom>
        </p:spPr>
      </p:pic>
      <p:pic>
        <p:nvPicPr>
          <p:cNvPr id="26" name="Caug">
            <a:hlinkClick r:id="" action="ppaction://media"/>
            <a:extLst>
              <a:ext uri="{FF2B5EF4-FFF2-40B4-BE49-F238E27FC236}">
                <a16:creationId xmlns:a16="http://schemas.microsoft.com/office/drawing/2014/main" id="{D108328F-B510-464D-281D-47B62B4F3B4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76246" y="4454204"/>
            <a:ext cx="487363" cy="487363"/>
          </a:xfrm>
          <a:prstGeom prst="rect">
            <a:avLst/>
          </a:prstGeom>
        </p:spPr>
      </p:pic>
      <p:pic>
        <p:nvPicPr>
          <p:cNvPr id="27" name="A#aug">
            <a:hlinkClick r:id="" action="ppaction://media"/>
            <a:extLst>
              <a:ext uri="{FF2B5EF4-FFF2-40B4-BE49-F238E27FC236}">
                <a16:creationId xmlns:a16="http://schemas.microsoft.com/office/drawing/2014/main" id="{FF849E11-3994-28E3-09E1-FCFC8D70D02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42572" y="4454203"/>
            <a:ext cx="487363" cy="487363"/>
          </a:xfrm>
          <a:prstGeom prst="rect">
            <a:avLst/>
          </a:prstGeom>
        </p:spPr>
      </p:pic>
      <p:pic>
        <p:nvPicPr>
          <p:cNvPr id="28" name="Asus4">
            <a:hlinkClick r:id="" action="ppaction://media"/>
            <a:extLst>
              <a:ext uri="{FF2B5EF4-FFF2-40B4-BE49-F238E27FC236}">
                <a16:creationId xmlns:a16="http://schemas.microsoft.com/office/drawing/2014/main" id="{9A23DC22-DC98-605F-872A-C7EEF80F32B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08898" y="4454202"/>
            <a:ext cx="487363" cy="487363"/>
          </a:xfrm>
          <a:prstGeom prst="rect">
            <a:avLst/>
          </a:prstGeom>
        </p:spPr>
      </p:pic>
      <p:pic>
        <p:nvPicPr>
          <p:cNvPr id="29" name="D">
            <a:hlinkClick r:id="" action="ppaction://media"/>
            <a:extLst>
              <a:ext uri="{FF2B5EF4-FFF2-40B4-BE49-F238E27FC236}">
                <a16:creationId xmlns:a16="http://schemas.microsoft.com/office/drawing/2014/main" id="{37660996-D6E2-0A59-2E75-BC8966BB1EE1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75224" y="4454202"/>
            <a:ext cx="487363" cy="487363"/>
          </a:xfrm>
          <a:prstGeom prst="rect">
            <a:avLst/>
          </a:prstGeom>
        </p:spPr>
      </p:pic>
      <p:pic>
        <p:nvPicPr>
          <p:cNvPr id="30" name="G7">
            <a:hlinkClick r:id="" action="ppaction://media"/>
            <a:extLst>
              <a:ext uri="{FF2B5EF4-FFF2-40B4-BE49-F238E27FC236}">
                <a16:creationId xmlns:a16="http://schemas.microsoft.com/office/drawing/2014/main" id="{DD917A3A-D01B-9759-1932-142D11DC9EF6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741550" y="4454201"/>
            <a:ext cx="487363" cy="487363"/>
          </a:xfrm>
          <a:prstGeom prst="rect">
            <a:avLst/>
          </a:prstGeom>
        </p:spPr>
      </p:pic>
      <p:pic>
        <p:nvPicPr>
          <p:cNvPr id="31" name="Edim">
            <a:hlinkClick r:id="" action="ppaction://media"/>
            <a:extLst>
              <a:ext uri="{FF2B5EF4-FFF2-40B4-BE49-F238E27FC236}">
                <a16:creationId xmlns:a16="http://schemas.microsoft.com/office/drawing/2014/main" id="{9338E91C-A388-1EC9-56B2-03A0D4A66AB8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907876" y="4454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82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4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8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4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21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22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24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26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C75E7-1B9E-4D3B-8987-F52D5831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퀴즈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1A34-9550-425D-B859-28D919D86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각 마디의 화음의 이름을 적어보세요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511931-8771-6E6D-F760-5CFEA3E5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95" y="2537882"/>
            <a:ext cx="11595210" cy="64172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2561EF6-8AB6-154F-B4C7-231F123D19B7}"/>
              </a:ext>
            </a:extLst>
          </p:cNvPr>
          <p:cNvGraphicFramePr>
            <a:graphicFrameLocks noGrp="1"/>
          </p:cNvGraphicFramePr>
          <p:nvPr/>
        </p:nvGraphicFramePr>
        <p:xfrm>
          <a:off x="623077" y="3279708"/>
          <a:ext cx="11270528" cy="741680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1205723">
                  <a:extLst>
                    <a:ext uri="{9D8B030D-6E8A-4147-A177-3AD203B41FA5}">
                      <a16:colId xmlns:a16="http://schemas.microsoft.com/office/drawing/2014/main" val="2809529866"/>
                    </a:ext>
                  </a:extLst>
                </a:gridCol>
                <a:gridCol w="1138335">
                  <a:extLst>
                    <a:ext uri="{9D8B030D-6E8A-4147-A177-3AD203B41FA5}">
                      <a16:colId xmlns:a16="http://schemas.microsoft.com/office/drawing/2014/main" val="411377719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76453596"/>
                    </a:ext>
                  </a:extLst>
                </a:gridCol>
                <a:gridCol w="1380930">
                  <a:extLst>
                    <a:ext uri="{9D8B030D-6E8A-4147-A177-3AD203B41FA5}">
                      <a16:colId xmlns:a16="http://schemas.microsoft.com/office/drawing/2014/main" val="2704222679"/>
                    </a:ext>
                  </a:extLst>
                </a:gridCol>
                <a:gridCol w="1222311">
                  <a:extLst>
                    <a:ext uri="{9D8B030D-6E8A-4147-A177-3AD203B41FA5}">
                      <a16:colId xmlns:a16="http://schemas.microsoft.com/office/drawing/2014/main" val="3576241271"/>
                    </a:ext>
                  </a:extLst>
                </a:gridCol>
                <a:gridCol w="1539551">
                  <a:extLst>
                    <a:ext uri="{9D8B030D-6E8A-4147-A177-3AD203B41FA5}">
                      <a16:colId xmlns:a16="http://schemas.microsoft.com/office/drawing/2014/main" val="1390423785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88019055"/>
                    </a:ext>
                  </a:extLst>
                </a:gridCol>
                <a:gridCol w="1965834">
                  <a:extLst>
                    <a:ext uri="{9D8B030D-6E8A-4147-A177-3AD203B41FA5}">
                      <a16:colId xmlns:a16="http://schemas.microsoft.com/office/drawing/2014/main" val="256793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(4)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60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16381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3BEDD0E-B2F6-05FC-153C-4AB1ACF3C19E}"/>
              </a:ext>
            </a:extLst>
          </p:cNvPr>
          <p:cNvSpPr txBox="1"/>
          <p:nvPr/>
        </p:nvSpPr>
        <p:spPr>
          <a:xfrm>
            <a:off x="7221894" y="5941367"/>
            <a:ext cx="44550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답은 다음 세미나 공지 이후 슬라이드에 있습니다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E46D578-4B98-6E15-65EB-DE113F1B34E6}"/>
              </a:ext>
            </a:extLst>
          </p:cNvPr>
          <p:cNvGraphicFramePr>
            <a:graphicFrameLocks noGrp="1"/>
          </p:cNvGraphicFramePr>
          <p:nvPr/>
        </p:nvGraphicFramePr>
        <p:xfrm>
          <a:off x="623076" y="5060177"/>
          <a:ext cx="11270528" cy="741680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1205723">
                  <a:extLst>
                    <a:ext uri="{9D8B030D-6E8A-4147-A177-3AD203B41FA5}">
                      <a16:colId xmlns:a16="http://schemas.microsoft.com/office/drawing/2014/main" val="2809529866"/>
                    </a:ext>
                  </a:extLst>
                </a:gridCol>
                <a:gridCol w="1138335">
                  <a:extLst>
                    <a:ext uri="{9D8B030D-6E8A-4147-A177-3AD203B41FA5}">
                      <a16:colId xmlns:a16="http://schemas.microsoft.com/office/drawing/2014/main" val="411377719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76453596"/>
                    </a:ext>
                  </a:extLst>
                </a:gridCol>
                <a:gridCol w="1380930">
                  <a:extLst>
                    <a:ext uri="{9D8B030D-6E8A-4147-A177-3AD203B41FA5}">
                      <a16:colId xmlns:a16="http://schemas.microsoft.com/office/drawing/2014/main" val="2704222679"/>
                    </a:ext>
                  </a:extLst>
                </a:gridCol>
                <a:gridCol w="1222311">
                  <a:extLst>
                    <a:ext uri="{9D8B030D-6E8A-4147-A177-3AD203B41FA5}">
                      <a16:colId xmlns:a16="http://schemas.microsoft.com/office/drawing/2014/main" val="3576241271"/>
                    </a:ext>
                  </a:extLst>
                </a:gridCol>
                <a:gridCol w="1539551">
                  <a:extLst>
                    <a:ext uri="{9D8B030D-6E8A-4147-A177-3AD203B41FA5}">
                      <a16:colId xmlns:a16="http://schemas.microsoft.com/office/drawing/2014/main" val="1390423785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88019055"/>
                    </a:ext>
                  </a:extLst>
                </a:gridCol>
                <a:gridCol w="1965834">
                  <a:extLst>
                    <a:ext uri="{9D8B030D-6E8A-4147-A177-3AD203B41FA5}">
                      <a16:colId xmlns:a16="http://schemas.microsoft.com/office/drawing/2014/main" val="256793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(9)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(14)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60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163815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7ADBF5B1-3839-F8C3-DF08-09CC48AAC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394" y="4337952"/>
            <a:ext cx="11595210" cy="6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8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C75E7-1B9E-4D3B-8987-F52D5831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화음을 들으면서 훈련하고 싶다면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1A34-9550-425D-B859-28D919D86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사이트에서 화음을 익혀 봅시다</a:t>
            </a:r>
            <a:r>
              <a:rPr lang="en-US" altLang="ko-KR" dirty="0"/>
              <a:t>.</a:t>
            </a:r>
            <a:endParaRPr lang="en-US" altLang="ko-KR" dirty="0">
              <a:hlinkClick r:id="rId2"/>
            </a:endParaRPr>
          </a:p>
          <a:p>
            <a:pPr lvl="1"/>
            <a:r>
              <a:rPr lang="en-US" altLang="ko-KR" dirty="0">
                <a:hlinkClick r:id="rId2"/>
              </a:rPr>
              <a:t>https://site.thekipa.com/chord-trainer/</a:t>
            </a:r>
            <a:endParaRPr lang="en-US" altLang="ko-KR" dirty="0"/>
          </a:p>
          <a:p>
            <a:pPr lvl="1"/>
            <a:r>
              <a:rPr lang="en-US" altLang="ko-KR" dirty="0" err="1"/>
              <a:t>UPnL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chemeClr val="accent1"/>
                </a:solidFill>
              </a:rPr>
              <a:t>키</a:t>
            </a:r>
            <a:r>
              <a:rPr lang="en-US" altLang="ko-KR" dirty="0">
                <a:solidFill>
                  <a:schemeClr val="accent1"/>
                </a:solidFill>
              </a:rPr>
              <a:t>—</a:t>
            </a:r>
            <a:r>
              <a:rPr lang="ko-KR" altLang="en-US" dirty="0">
                <a:solidFill>
                  <a:schemeClr val="accent1"/>
                </a:solidFill>
              </a:rPr>
              <a:t>파</a:t>
            </a:r>
            <a:r>
              <a:rPr lang="ko-KR" altLang="en-US" dirty="0"/>
              <a:t> 님이 만든 사이트입니다</a:t>
            </a:r>
            <a:r>
              <a:rPr lang="en-US" altLang="ko-KR" dirty="0"/>
              <a:t>.</a:t>
            </a:r>
          </a:p>
          <a:p>
            <a:pPr marL="45720" indent="0">
              <a:buNone/>
            </a:pPr>
            <a:endParaRPr lang="en-US" altLang="ko-KR" dirty="0"/>
          </a:p>
          <a:p>
            <a:r>
              <a:rPr lang="ko-KR" altLang="en-US" dirty="0"/>
              <a:t>오른쪽 아래 설정 버튼              을 눌러</a:t>
            </a:r>
            <a:br>
              <a:rPr lang="en-US" altLang="ko-KR" dirty="0"/>
            </a:br>
            <a:r>
              <a:rPr lang="ko-KR" altLang="en-US" dirty="0"/>
              <a:t>도움 수준을 변경합니다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적응되면 피아노 말고</a:t>
            </a:r>
            <a:br>
              <a:rPr lang="en-US" altLang="ko-KR" dirty="0"/>
            </a:br>
            <a:r>
              <a:rPr lang="ko-KR" altLang="en-US" dirty="0"/>
              <a:t>상대음감 또는 절대음감으로 풀어보세요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A75B1-2CCC-08B1-50B9-82C67E6F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9" y="3708918"/>
            <a:ext cx="3177667" cy="2850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40A770-3E68-3745-2F1C-91B649160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97" y="1837470"/>
            <a:ext cx="3012397" cy="3054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8F5991-18B0-A00C-D43F-B421338F5F2B}"/>
              </a:ext>
            </a:extLst>
          </p:cNvPr>
          <p:cNvSpPr/>
          <p:nvPr/>
        </p:nvSpPr>
        <p:spPr>
          <a:xfrm>
            <a:off x="8929396" y="3088433"/>
            <a:ext cx="317241" cy="24259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F2FE818-3F10-3D4F-2555-88190747D5C8}"/>
              </a:ext>
            </a:extLst>
          </p:cNvPr>
          <p:cNvCxnSpPr>
            <a:stCxn id="8" idx="3"/>
            <a:endCxn id="5" idx="0"/>
          </p:cNvCxnSpPr>
          <p:nvPr/>
        </p:nvCxnSpPr>
        <p:spPr>
          <a:xfrm>
            <a:off x="9246637" y="3209731"/>
            <a:ext cx="817126" cy="499187"/>
          </a:xfrm>
          <a:prstGeom prst="bent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79D1A3A-E4DD-8C41-C7FD-65BC13829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009" y="3335696"/>
            <a:ext cx="69348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 공지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4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 편</a:t>
            </a:r>
          </a:p>
        </p:txBody>
      </p:sp>
    </p:spTree>
    <p:extLst>
      <p:ext uri="{BB962C8B-B14F-4D97-AF65-F5344CB8AC3E}">
        <p14:creationId xmlns:p14="http://schemas.microsoft.com/office/powerpoint/2010/main" val="175684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ko-KR" altLang="en-US" dirty="0"/>
              <a:t>원래 오늘 화성</a:t>
            </a:r>
            <a:r>
              <a:rPr lang="en-US" altLang="ko-KR" dirty="0">
                <a:solidFill>
                  <a:schemeClr val="accent1"/>
                </a:solidFill>
              </a:rPr>
              <a:t>(+</a:t>
            </a:r>
            <a:r>
              <a:rPr lang="ko-KR" altLang="en-US" dirty="0">
                <a:solidFill>
                  <a:schemeClr val="accent1"/>
                </a:solidFill>
              </a:rPr>
              <a:t>멜로디에 화음 넣기 실습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ko-KR" altLang="en-US" dirty="0"/>
              <a:t>까지 다루려고 했는데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분량이 너무 많아져 여기에 다 넣지 못하게 되었습니다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따라서 다음 주인 </a:t>
            </a:r>
            <a:r>
              <a:rPr lang="en-US" altLang="ko-KR" dirty="0">
                <a:solidFill>
                  <a:schemeClr val="accent4"/>
                </a:solidFill>
              </a:rPr>
              <a:t>4</a:t>
            </a:r>
            <a:r>
              <a:rPr lang="ko-KR" altLang="en-US" dirty="0">
                <a:solidFill>
                  <a:schemeClr val="accent4"/>
                </a:solidFill>
              </a:rPr>
              <a:t>월 </a:t>
            </a:r>
            <a:r>
              <a:rPr lang="en-US" altLang="ko-KR" dirty="0">
                <a:solidFill>
                  <a:schemeClr val="accent4"/>
                </a:solidFill>
              </a:rPr>
              <a:t>11</a:t>
            </a:r>
            <a:r>
              <a:rPr lang="ko-KR" altLang="en-US" dirty="0">
                <a:solidFill>
                  <a:schemeClr val="accent4"/>
                </a:solidFill>
              </a:rPr>
              <a:t>일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ko-KR" altLang="en-US" dirty="0">
                <a:solidFill>
                  <a:schemeClr val="accent4"/>
                </a:solidFill>
              </a:rPr>
              <a:t>목</a:t>
            </a:r>
            <a:r>
              <a:rPr lang="en-US" altLang="ko-KR" dirty="0">
                <a:solidFill>
                  <a:schemeClr val="accent4"/>
                </a:solidFill>
              </a:rPr>
              <a:t>)</a:t>
            </a:r>
            <a:r>
              <a:rPr lang="ko-KR" altLang="en-US" dirty="0"/>
              <a:t>에는 </a:t>
            </a:r>
            <a:r>
              <a:rPr lang="en-US" altLang="ko-KR" dirty="0"/>
              <a:t>5</a:t>
            </a:r>
            <a:r>
              <a:rPr lang="ko-KR" altLang="en-US" dirty="0"/>
              <a:t>주차로 화성을 다룰 예정입니다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오후 </a:t>
            </a:r>
            <a:r>
              <a:rPr lang="en-US" altLang="ko-KR" dirty="0">
                <a:solidFill>
                  <a:schemeClr val="accent4"/>
                </a:solidFill>
              </a:rPr>
              <a:t>7</a:t>
            </a:r>
            <a:r>
              <a:rPr lang="ko-KR" altLang="en-US" dirty="0">
                <a:solidFill>
                  <a:schemeClr val="accent4"/>
                </a:solidFill>
              </a:rPr>
              <a:t>시 </a:t>
            </a:r>
            <a:r>
              <a:rPr lang="en-US" altLang="ko-KR" dirty="0">
                <a:solidFill>
                  <a:schemeClr val="accent4"/>
                </a:solidFill>
              </a:rPr>
              <a:t>30</a:t>
            </a:r>
            <a:r>
              <a:rPr lang="ko-KR" altLang="en-US" dirty="0">
                <a:solidFill>
                  <a:schemeClr val="accent4"/>
                </a:solidFill>
              </a:rPr>
              <a:t>분</a:t>
            </a:r>
            <a:r>
              <a:rPr lang="ko-KR" altLang="en-US" dirty="0"/>
              <a:t>에 진행하며</a:t>
            </a:r>
            <a:r>
              <a:rPr lang="en-US" altLang="ko-KR" dirty="0"/>
              <a:t>, </a:t>
            </a:r>
            <a:r>
              <a:rPr lang="ko-KR" altLang="en-US" dirty="0"/>
              <a:t>장소는 그대로 서울대학교 </a:t>
            </a:r>
            <a:r>
              <a:rPr lang="en-US" altLang="ko-KR" dirty="0"/>
              <a:t>301</a:t>
            </a:r>
            <a:r>
              <a:rPr lang="ko-KR" altLang="en-US" dirty="0"/>
              <a:t>동 </a:t>
            </a:r>
            <a:r>
              <a:rPr lang="en-US" altLang="ko-KR" dirty="0"/>
              <a:t>203</a:t>
            </a:r>
            <a:r>
              <a:rPr lang="ko-KR" altLang="en-US" dirty="0"/>
              <a:t>호입니다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NWC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또는 </a:t>
            </a:r>
            <a:r>
              <a:rPr lang="en-US" altLang="ko-KR" dirty="0" err="1">
                <a:solidFill>
                  <a:schemeClr val="accent6"/>
                </a:solidFill>
              </a:rPr>
              <a:t>MuseScore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가 설치된 노트북을 지참하시기 바랍니다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4/18, 4/25</a:t>
            </a:r>
            <a:r>
              <a:rPr lang="ko-KR" altLang="en-US" dirty="0">
                <a:solidFill>
                  <a:schemeClr val="accent2"/>
                </a:solidFill>
              </a:rPr>
              <a:t>에는 중간고사 기간이므로 쉽니다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주차 세미나는 </a:t>
            </a:r>
            <a:r>
              <a:rPr lang="en-US" altLang="ko-KR" dirty="0">
                <a:solidFill>
                  <a:schemeClr val="accent4"/>
                </a:solidFill>
              </a:rPr>
              <a:t>5</a:t>
            </a:r>
            <a:r>
              <a:rPr lang="ko-KR" altLang="en-US" dirty="0">
                <a:solidFill>
                  <a:schemeClr val="accent4"/>
                </a:solidFill>
              </a:rPr>
              <a:t>월 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r>
              <a:rPr lang="ko-KR" altLang="en-US" dirty="0">
                <a:solidFill>
                  <a:schemeClr val="accent4"/>
                </a:solidFill>
              </a:rPr>
              <a:t>일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ko-KR" altLang="en-US" dirty="0">
                <a:solidFill>
                  <a:schemeClr val="accent4"/>
                </a:solidFill>
              </a:rPr>
              <a:t>목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>
                <a:solidFill>
                  <a:schemeClr val="accent4"/>
                </a:solidFill>
              </a:rPr>
              <a:t>오후 </a:t>
            </a:r>
            <a:r>
              <a:rPr lang="en-US" altLang="ko-KR" dirty="0">
                <a:solidFill>
                  <a:schemeClr val="accent4"/>
                </a:solidFill>
              </a:rPr>
              <a:t>7</a:t>
            </a:r>
            <a:r>
              <a:rPr lang="ko-KR" altLang="en-US" dirty="0">
                <a:solidFill>
                  <a:schemeClr val="accent4"/>
                </a:solidFill>
              </a:rPr>
              <a:t>시 </a:t>
            </a:r>
            <a:r>
              <a:rPr lang="en-US" altLang="ko-KR" dirty="0">
                <a:solidFill>
                  <a:schemeClr val="accent4"/>
                </a:solidFill>
              </a:rPr>
              <a:t>30</a:t>
            </a:r>
            <a:r>
              <a:rPr lang="ko-KR" altLang="en-US" dirty="0">
                <a:solidFill>
                  <a:schemeClr val="accent4"/>
                </a:solidFill>
              </a:rPr>
              <a:t>분</a:t>
            </a:r>
            <a:r>
              <a:rPr lang="ko-KR" altLang="en-US" dirty="0"/>
              <a:t>에 진행할 예정입니다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3217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세미나 미리보기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화성 맛보기</a:t>
            </a:r>
            <a:endParaRPr lang="en-US" altLang="ko-KR" sz="2000" dirty="0"/>
          </a:p>
          <a:p>
            <a:pPr lvl="1"/>
            <a:r>
              <a:rPr lang="en-US" altLang="ko-KR" sz="1800" dirty="0"/>
              <a:t>Roman numeral</a:t>
            </a:r>
          </a:p>
          <a:p>
            <a:pPr lvl="1"/>
            <a:r>
              <a:rPr lang="ko-KR" altLang="en-US" sz="1800" dirty="0"/>
              <a:t>화성 진행</a:t>
            </a:r>
            <a:endParaRPr lang="en-US" altLang="ko-KR" sz="1800" dirty="0"/>
          </a:p>
          <a:p>
            <a:pPr lvl="1"/>
            <a:r>
              <a:rPr lang="ko-KR" altLang="en-US" sz="1800" dirty="0"/>
              <a:t>불협화음의 기능과 효과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화음 붙이기 실습</a:t>
            </a:r>
            <a:endParaRPr lang="en-US" altLang="ko-KR" sz="2000" dirty="0"/>
          </a:p>
          <a:p>
            <a:pPr lvl="1"/>
            <a:r>
              <a:rPr lang="ko-KR" altLang="en-US" sz="1800" dirty="0"/>
              <a:t>잘 어울리는 화음을 찾는 방법</a:t>
            </a:r>
            <a:r>
              <a:rPr lang="en-US" altLang="ko-KR" sz="1800" dirty="0"/>
              <a:t> / </a:t>
            </a:r>
            <a:r>
              <a:rPr lang="ko-KR" altLang="en-US" sz="1800" dirty="0"/>
              <a:t>예시</a:t>
            </a:r>
            <a:endParaRPr lang="en-US" altLang="ko-KR" sz="1800" dirty="0"/>
          </a:p>
          <a:p>
            <a:pPr lvl="1"/>
            <a:r>
              <a:rPr lang="ko-KR" altLang="en-US" sz="1800" dirty="0">
                <a:solidFill>
                  <a:schemeClr val="accent1"/>
                </a:solidFill>
              </a:rPr>
              <a:t>실습</a:t>
            </a:r>
            <a:r>
              <a:rPr lang="en-US" altLang="ko-KR" sz="1800" dirty="0">
                <a:solidFill>
                  <a:schemeClr val="accent1"/>
                </a:solidFill>
              </a:rPr>
              <a:t>: </a:t>
            </a:r>
            <a:r>
              <a:rPr lang="ko-KR" altLang="en-US" sz="1800" dirty="0" err="1"/>
              <a:t>단선율</a:t>
            </a:r>
            <a:r>
              <a:rPr lang="ko-KR" altLang="en-US" sz="1800" dirty="0"/>
              <a:t> 음악의 각 마디에 잘 어울리는 화음 찾기 </a:t>
            </a:r>
            <a:r>
              <a:rPr lang="en-US" altLang="ko-KR" sz="1800" dirty="0">
                <a:solidFill>
                  <a:schemeClr val="accent2"/>
                </a:solidFill>
              </a:rPr>
              <a:t>(</a:t>
            </a:r>
            <a:r>
              <a:rPr lang="ko-KR" altLang="en-US" sz="1800" dirty="0">
                <a:solidFill>
                  <a:schemeClr val="accent2"/>
                </a:solidFill>
              </a:rPr>
              <a:t>과제 포함</a:t>
            </a:r>
            <a:r>
              <a:rPr lang="en-US" altLang="ko-KR" sz="1800" dirty="0">
                <a:solidFill>
                  <a:schemeClr val="accent2"/>
                </a:solidFill>
              </a:rPr>
              <a:t>!)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220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C75E7-1B9E-4D3B-8987-F52D5831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퀴즈 </a:t>
            </a:r>
            <a:r>
              <a:rPr lang="en-US" altLang="ko-KR" dirty="0"/>
              <a:t>1</a:t>
            </a:r>
            <a:r>
              <a:rPr lang="ko-KR" altLang="en-US" dirty="0"/>
              <a:t>의 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1A34-9550-425D-B859-28D919D866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a) </a:t>
            </a:r>
            <a:r>
              <a:rPr lang="ko-KR" altLang="en-US" dirty="0" err="1"/>
              <a:t>근음</a:t>
            </a:r>
            <a:r>
              <a:rPr lang="en-US" altLang="ko-KR" dirty="0"/>
              <a:t>(Root)</a:t>
            </a:r>
            <a:r>
              <a:rPr lang="ko-KR" altLang="en-US" dirty="0"/>
              <a:t>의 음이름은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b) </a:t>
            </a:r>
            <a:r>
              <a:rPr lang="ko-KR" altLang="en-US" dirty="0"/>
              <a:t>인접음의 반음 개수는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c) </a:t>
            </a:r>
            <a:r>
              <a:rPr lang="ko-KR" altLang="en-US" dirty="0"/>
              <a:t>화음의 이름은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5A2C11-AAD3-43C9-A5B6-57237692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a) </a:t>
            </a:r>
            <a:r>
              <a:rPr lang="ko-KR" altLang="en-US" dirty="0" err="1"/>
              <a:t>근음</a:t>
            </a:r>
            <a:r>
              <a:rPr lang="en-US" altLang="ko-KR" dirty="0"/>
              <a:t>(Root)</a:t>
            </a:r>
            <a:r>
              <a:rPr lang="ko-KR" altLang="en-US" dirty="0"/>
              <a:t>의 음이름은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b) </a:t>
            </a:r>
            <a:r>
              <a:rPr lang="ko-KR" altLang="en-US" dirty="0"/>
              <a:t>인접음의 반음 개수는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c) </a:t>
            </a:r>
            <a:r>
              <a:rPr lang="ko-KR" altLang="en-US" dirty="0"/>
              <a:t>화음의 이름은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8F8FE4-37A8-4317-842B-8658FA171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315" y="2057399"/>
            <a:ext cx="2000250" cy="923925"/>
          </a:xfrm>
          <a:prstGeom prst="rect">
            <a:avLst/>
          </a:prstGeom>
        </p:spPr>
      </p:pic>
      <p:pic>
        <p:nvPicPr>
          <p:cNvPr id="6" name="4주차 발표_13">
            <a:hlinkClick r:id="" action="ppaction://media"/>
            <a:extLst>
              <a:ext uri="{FF2B5EF4-FFF2-40B4-BE49-F238E27FC236}">
                <a16:creationId xmlns:a16="http://schemas.microsoft.com/office/drawing/2014/main" id="{B7192DF5-0644-481F-9408-42F193908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38092" y="2275679"/>
            <a:ext cx="487363" cy="4873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9B1E44-7FDF-4D94-ADC4-43D58045D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906" y="2047874"/>
            <a:ext cx="2466975" cy="933450"/>
          </a:xfrm>
          <a:prstGeom prst="rect">
            <a:avLst/>
          </a:prstGeom>
        </p:spPr>
      </p:pic>
      <p:pic>
        <p:nvPicPr>
          <p:cNvPr id="8" name="4주차 발표_14">
            <a:hlinkClick r:id="" action="ppaction://media"/>
            <a:extLst>
              <a:ext uri="{FF2B5EF4-FFF2-40B4-BE49-F238E27FC236}">
                <a16:creationId xmlns:a16="http://schemas.microsoft.com/office/drawing/2014/main" id="{6FFC6A4B-446D-4B50-9A55-C374D44478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82613" y="2270917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33BCE9-3F38-CC1C-1406-38D595F7DDC2}"/>
              </a:ext>
            </a:extLst>
          </p:cNvPr>
          <p:cNvSpPr txBox="1"/>
          <p:nvPr/>
        </p:nvSpPr>
        <p:spPr>
          <a:xfrm>
            <a:off x="4771052" y="3294783"/>
            <a:ext cx="13249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D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0E6976-B078-2C59-CE64-658B7B64E761}"/>
              </a:ext>
            </a:extLst>
          </p:cNvPr>
          <p:cNvSpPr txBox="1"/>
          <p:nvPr/>
        </p:nvSpPr>
        <p:spPr>
          <a:xfrm>
            <a:off x="4771052" y="3994770"/>
            <a:ext cx="13249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(3, 4, 5)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49BFB-C865-2035-E0F5-5C510277CA91}"/>
              </a:ext>
            </a:extLst>
          </p:cNvPr>
          <p:cNvSpPr txBox="1"/>
          <p:nvPr/>
        </p:nvSpPr>
        <p:spPr>
          <a:xfrm>
            <a:off x="4771052" y="4694757"/>
            <a:ext cx="13249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Dm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5BA90-FBCC-80CE-229A-62AB82E4F5D9}"/>
              </a:ext>
            </a:extLst>
          </p:cNvPr>
          <p:cNvSpPr txBox="1"/>
          <p:nvPr/>
        </p:nvSpPr>
        <p:spPr>
          <a:xfrm>
            <a:off x="10063820" y="3294783"/>
            <a:ext cx="13249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E</a:t>
            </a:r>
            <a:r>
              <a:rPr lang="en-US" altLang="ko-KR" sz="2400" dirty="0">
                <a:solidFill>
                  <a:schemeClr val="accent2"/>
                </a:solidFill>
                <a:ea typeface="맑은 고딕" panose="020B0503020000020004" pitchFamily="34" charset="-127"/>
              </a:rPr>
              <a:t>♭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5936F-1FF7-26D6-E7F4-4569B7EA492E}"/>
              </a:ext>
            </a:extLst>
          </p:cNvPr>
          <p:cNvSpPr txBox="1"/>
          <p:nvPr/>
        </p:nvSpPr>
        <p:spPr>
          <a:xfrm>
            <a:off x="10063820" y="3994770"/>
            <a:ext cx="13249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(4, 3, 5)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A4119-CB7A-25DD-AA07-1C04375688CB}"/>
              </a:ext>
            </a:extLst>
          </p:cNvPr>
          <p:cNvSpPr txBox="1"/>
          <p:nvPr/>
        </p:nvSpPr>
        <p:spPr>
          <a:xfrm>
            <a:off x="10063820" y="4694757"/>
            <a:ext cx="13249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E</a:t>
            </a:r>
            <a:r>
              <a:rPr lang="en-US" altLang="ko-KR" sz="2400" dirty="0">
                <a:solidFill>
                  <a:schemeClr val="accent2"/>
                </a:solidFill>
              </a:rPr>
              <a:t>♭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35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C75E7-1B9E-4D3B-8987-F52D5831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퀴즈 </a:t>
            </a:r>
            <a:r>
              <a:rPr lang="en-US" altLang="ko-KR" dirty="0"/>
              <a:t>2</a:t>
            </a:r>
            <a:r>
              <a:rPr lang="ko-KR" altLang="en-US" dirty="0"/>
              <a:t>의 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1A34-9550-425D-B859-28D919D866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a) </a:t>
            </a:r>
            <a:r>
              <a:rPr lang="ko-KR" altLang="en-US" dirty="0" err="1"/>
              <a:t>근음</a:t>
            </a:r>
            <a:r>
              <a:rPr lang="en-US" altLang="ko-KR" dirty="0"/>
              <a:t>(Root)</a:t>
            </a:r>
            <a:r>
              <a:rPr lang="ko-KR" altLang="en-US" dirty="0"/>
              <a:t>의 음이름은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b) </a:t>
            </a:r>
            <a:r>
              <a:rPr lang="ko-KR" altLang="en-US" dirty="0"/>
              <a:t>인접음의 반음 개수는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c) </a:t>
            </a:r>
            <a:r>
              <a:rPr lang="ko-KR" altLang="en-US" dirty="0"/>
              <a:t>화음의 이름은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5A2C11-AAD3-43C9-A5B6-572376928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a) </a:t>
            </a:r>
            <a:r>
              <a:rPr lang="ko-KR" altLang="en-US" dirty="0"/>
              <a:t>인접음의 반음 개수는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b) </a:t>
            </a:r>
            <a:r>
              <a:rPr lang="ko-KR" altLang="en-US" dirty="0" err="1"/>
              <a:t>근음</a:t>
            </a:r>
            <a:r>
              <a:rPr lang="en-US" altLang="ko-KR" dirty="0"/>
              <a:t>(Root)</a:t>
            </a:r>
            <a:r>
              <a:rPr lang="ko-KR" altLang="en-US" dirty="0"/>
              <a:t>의 음이름은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c) </a:t>
            </a:r>
            <a:r>
              <a:rPr lang="ko-KR" altLang="en-US" dirty="0"/>
              <a:t>기본 </a:t>
            </a:r>
            <a:r>
              <a:rPr lang="en-US" altLang="ko-KR" dirty="0"/>
              <a:t>3</a:t>
            </a:r>
            <a:r>
              <a:rPr lang="ko-KR" altLang="en-US" dirty="0"/>
              <a:t>화음에 추가된 음의 음이름은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d) </a:t>
            </a:r>
            <a:r>
              <a:rPr lang="ko-KR" altLang="en-US" dirty="0"/>
              <a:t>화음의 이름은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A2918B-527C-4081-8152-62C312263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612" y="2066924"/>
            <a:ext cx="2152650" cy="914400"/>
          </a:xfrm>
          <a:prstGeom prst="rect">
            <a:avLst/>
          </a:prstGeom>
        </p:spPr>
      </p:pic>
      <p:pic>
        <p:nvPicPr>
          <p:cNvPr id="10" name="4주차 발표_15">
            <a:hlinkClick r:id="" action="ppaction://media"/>
            <a:extLst>
              <a:ext uri="{FF2B5EF4-FFF2-40B4-BE49-F238E27FC236}">
                <a16:creationId xmlns:a16="http://schemas.microsoft.com/office/drawing/2014/main" id="{1AC4FE4F-29A4-4C3D-A583-551A8A98B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7930" y="2270916"/>
            <a:ext cx="487363" cy="4873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BFB167-233E-48E7-A298-58623CD3C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2290" y="2009774"/>
            <a:ext cx="2333625" cy="1028700"/>
          </a:xfrm>
          <a:prstGeom prst="rect">
            <a:avLst/>
          </a:prstGeom>
        </p:spPr>
      </p:pic>
      <p:pic>
        <p:nvPicPr>
          <p:cNvPr id="12" name="4주차 발표_16">
            <a:hlinkClick r:id="" action="ppaction://media"/>
            <a:extLst>
              <a:ext uri="{FF2B5EF4-FFF2-40B4-BE49-F238E27FC236}">
                <a16:creationId xmlns:a16="http://schemas.microsoft.com/office/drawing/2014/main" id="{8648C301-0210-4D09-B4F6-735303EE084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55647" y="2270915"/>
            <a:ext cx="487363" cy="487363"/>
          </a:xfrm>
          <a:prstGeom prst="rect">
            <a:avLst/>
          </a:prstGeom>
        </p:spPr>
      </p:pic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C0F14A7B-337B-4692-8E50-8B548BD0C373}"/>
              </a:ext>
            </a:extLst>
          </p:cNvPr>
          <p:cNvSpPr/>
          <p:nvPr/>
        </p:nvSpPr>
        <p:spPr>
          <a:xfrm>
            <a:off x="6897649" y="2589383"/>
            <a:ext cx="379850" cy="37985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73AD3-0F8F-2EE9-7C74-0CEAF0131458}"/>
              </a:ext>
            </a:extLst>
          </p:cNvPr>
          <p:cNvSpPr txBox="1"/>
          <p:nvPr/>
        </p:nvSpPr>
        <p:spPr>
          <a:xfrm>
            <a:off x="4771052" y="3294783"/>
            <a:ext cx="13249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E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93C07-1C2F-DA1B-BDB8-637D704F3192}"/>
              </a:ext>
            </a:extLst>
          </p:cNvPr>
          <p:cNvSpPr txBox="1"/>
          <p:nvPr/>
        </p:nvSpPr>
        <p:spPr>
          <a:xfrm>
            <a:off x="4771052" y="3994770"/>
            <a:ext cx="13249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(3, 3, 6)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5E153-FDCF-F5AC-CA88-3052A140F7C2}"/>
              </a:ext>
            </a:extLst>
          </p:cNvPr>
          <p:cNvSpPr txBox="1"/>
          <p:nvPr/>
        </p:nvSpPr>
        <p:spPr>
          <a:xfrm>
            <a:off x="4771052" y="4694757"/>
            <a:ext cx="13249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Edim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E376D-9F32-DF34-933B-D3047A93911B}"/>
              </a:ext>
            </a:extLst>
          </p:cNvPr>
          <p:cNvSpPr txBox="1"/>
          <p:nvPr/>
        </p:nvSpPr>
        <p:spPr>
          <a:xfrm>
            <a:off x="10077061" y="3294782"/>
            <a:ext cx="153189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(2, 4, 3, 3)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FC19A-8DD1-2049-0494-AC7498184636}"/>
              </a:ext>
            </a:extLst>
          </p:cNvPr>
          <p:cNvSpPr txBox="1"/>
          <p:nvPr/>
        </p:nvSpPr>
        <p:spPr>
          <a:xfrm>
            <a:off x="10077061" y="3994769"/>
            <a:ext cx="153189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D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5DFA9-FC74-9FCB-034F-40D1A2C56A2F}"/>
              </a:ext>
            </a:extLst>
          </p:cNvPr>
          <p:cNvSpPr txBox="1"/>
          <p:nvPr/>
        </p:nvSpPr>
        <p:spPr>
          <a:xfrm>
            <a:off x="11194104" y="4694757"/>
            <a:ext cx="62549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C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6908E-97AA-D88B-88E1-3BA5228C29F8}"/>
              </a:ext>
            </a:extLst>
          </p:cNvPr>
          <p:cNvSpPr txBox="1"/>
          <p:nvPr/>
        </p:nvSpPr>
        <p:spPr>
          <a:xfrm>
            <a:off x="10077061" y="5389279"/>
            <a:ext cx="153189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/>
                </a:solidFill>
                <a:ea typeface="나눔손글씨 느릿느릿체" panose="02000503000000000000" pitchFamily="2" charset="-127"/>
              </a:rPr>
              <a:t>D7</a:t>
            </a:r>
            <a:endParaRPr lang="ko-KR" altLang="en-US" sz="2400" dirty="0">
              <a:solidFill>
                <a:schemeClr val="accent2"/>
              </a:solidFill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3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1A34-9550-425D-B859-28D919D86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accent1"/>
                </a:solidFill>
              </a:rPr>
              <a:t>퀴즈</a:t>
            </a:r>
            <a:r>
              <a:rPr lang="en-US" altLang="ko-KR" sz="2000" dirty="0">
                <a:solidFill>
                  <a:schemeClr val="accent1"/>
                </a:solidFill>
              </a:rPr>
              <a:t>) </a:t>
            </a:r>
            <a:r>
              <a:rPr lang="ko-KR" altLang="en-US" sz="2000" dirty="0"/>
              <a:t>소리를 듣고 화음의 종류</a:t>
            </a:r>
            <a:r>
              <a:rPr lang="en-US" altLang="ko-KR" sz="2000" dirty="0">
                <a:solidFill>
                  <a:schemeClr val="accent6"/>
                </a:solidFill>
              </a:rPr>
              <a:t>(quality)</a:t>
            </a:r>
            <a:r>
              <a:rPr lang="ko-KR" altLang="en-US" sz="2000" dirty="0"/>
              <a:t>를 맞혀보세요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근음은</a:t>
            </a:r>
            <a:r>
              <a:rPr lang="ko-KR" altLang="en-US" sz="2000" dirty="0"/>
              <a:t> 맞히지 않아도 됩니다</a:t>
            </a:r>
            <a:r>
              <a:rPr lang="en-US" altLang="ko-KR" sz="2000" dirty="0"/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8179ACB-304C-0D1F-9954-9C6C04E92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382041"/>
              </p:ext>
            </p:extLst>
          </p:nvPr>
        </p:nvGraphicFramePr>
        <p:xfrm>
          <a:off x="1425510" y="3845418"/>
          <a:ext cx="9276704" cy="19572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9588">
                  <a:extLst>
                    <a:ext uri="{9D8B030D-6E8A-4147-A177-3AD203B41FA5}">
                      <a16:colId xmlns:a16="http://schemas.microsoft.com/office/drawing/2014/main" val="2413312489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1007638397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220429718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3724167902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1091419384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3624839757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1965911524"/>
                    </a:ext>
                  </a:extLst>
                </a:gridCol>
                <a:gridCol w="1159588">
                  <a:extLst>
                    <a:ext uri="{9D8B030D-6E8A-4147-A177-3AD203B41FA5}">
                      <a16:colId xmlns:a16="http://schemas.microsoft.com/office/drawing/2014/main" val="4131423877"/>
                    </a:ext>
                  </a:extLst>
                </a:gridCol>
              </a:tblGrid>
              <a:tr h="419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(2)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(4)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(5)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(6)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(7)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(8)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886518"/>
                  </a:ext>
                </a:extLst>
              </a:tr>
              <a:tr h="8577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605213"/>
                  </a:ext>
                </a:extLst>
              </a:tr>
              <a:tr h="68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min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Maj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accent2"/>
                          </a:solidFill>
                        </a:rPr>
                        <a:t>aug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accent2"/>
                          </a:solidFill>
                        </a:rPr>
                        <a:t>aug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sus4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Maj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dim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2134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48C75E7-1B9E-4D3B-8987-F52D5831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퀴즈 </a:t>
            </a:r>
            <a:r>
              <a:rPr lang="en-US" altLang="ko-KR" dirty="0"/>
              <a:t>3</a:t>
            </a:r>
            <a:r>
              <a:rPr lang="ko-KR" altLang="en-US" dirty="0"/>
              <a:t>의 답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20CF4A4-D114-FDB5-6184-BF6D2149D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446025"/>
              </p:ext>
            </p:extLst>
          </p:nvPr>
        </p:nvGraphicFramePr>
        <p:xfrm>
          <a:off x="3048000" y="2594152"/>
          <a:ext cx="6096000" cy="1112520"/>
        </p:xfrm>
        <a:graphic>
          <a:graphicData uri="http://schemas.openxmlformats.org/drawingml/2006/table">
            <a:tbl>
              <a:tblPr firstRow="1" bandCol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652259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71996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4755508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9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Maj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장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단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aug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증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dim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감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sus4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계류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딸림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화음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338575"/>
                  </a:ext>
                </a:extLst>
              </a:tr>
            </a:tbl>
          </a:graphicData>
        </a:graphic>
      </p:graphicFrame>
      <p:pic>
        <p:nvPicPr>
          <p:cNvPr id="24" name="Am">
            <a:hlinkClick r:id="" action="ppaction://media"/>
            <a:extLst>
              <a:ext uri="{FF2B5EF4-FFF2-40B4-BE49-F238E27FC236}">
                <a16:creationId xmlns:a16="http://schemas.microsoft.com/office/drawing/2014/main" id="{542A6221-2F83-115F-F118-41D39D8E6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43594" y="4454206"/>
            <a:ext cx="487363" cy="487363"/>
          </a:xfrm>
          <a:prstGeom prst="rect">
            <a:avLst/>
          </a:prstGeom>
        </p:spPr>
      </p:pic>
      <p:pic>
        <p:nvPicPr>
          <p:cNvPr id="25" name="E">
            <a:hlinkClick r:id="" action="ppaction://media"/>
            <a:extLst>
              <a:ext uri="{FF2B5EF4-FFF2-40B4-BE49-F238E27FC236}">
                <a16:creationId xmlns:a16="http://schemas.microsoft.com/office/drawing/2014/main" id="{50C87637-BB2B-80D8-A1F3-95555CF65A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909920" y="4454205"/>
            <a:ext cx="487363" cy="487363"/>
          </a:xfrm>
          <a:prstGeom prst="rect">
            <a:avLst/>
          </a:prstGeom>
        </p:spPr>
      </p:pic>
      <p:pic>
        <p:nvPicPr>
          <p:cNvPr id="26" name="Caug">
            <a:hlinkClick r:id="" action="ppaction://media"/>
            <a:extLst>
              <a:ext uri="{FF2B5EF4-FFF2-40B4-BE49-F238E27FC236}">
                <a16:creationId xmlns:a16="http://schemas.microsoft.com/office/drawing/2014/main" id="{D108328F-B510-464D-281D-47B62B4F3B4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76246" y="4454204"/>
            <a:ext cx="487363" cy="487363"/>
          </a:xfrm>
          <a:prstGeom prst="rect">
            <a:avLst/>
          </a:prstGeom>
        </p:spPr>
      </p:pic>
      <p:pic>
        <p:nvPicPr>
          <p:cNvPr id="27" name="A#aug">
            <a:hlinkClick r:id="" action="ppaction://media"/>
            <a:extLst>
              <a:ext uri="{FF2B5EF4-FFF2-40B4-BE49-F238E27FC236}">
                <a16:creationId xmlns:a16="http://schemas.microsoft.com/office/drawing/2014/main" id="{FF849E11-3994-28E3-09E1-FCFC8D70D02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42572" y="4454203"/>
            <a:ext cx="487363" cy="487363"/>
          </a:xfrm>
          <a:prstGeom prst="rect">
            <a:avLst/>
          </a:prstGeom>
        </p:spPr>
      </p:pic>
      <p:pic>
        <p:nvPicPr>
          <p:cNvPr id="28" name="Asus4">
            <a:hlinkClick r:id="" action="ppaction://media"/>
            <a:extLst>
              <a:ext uri="{FF2B5EF4-FFF2-40B4-BE49-F238E27FC236}">
                <a16:creationId xmlns:a16="http://schemas.microsoft.com/office/drawing/2014/main" id="{9A23DC22-DC98-605F-872A-C7EEF80F32B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08898" y="4454202"/>
            <a:ext cx="487363" cy="487363"/>
          </a:xfrm>
          <a:prstGeom prst="rect">
            <a:avLst/>
          </a:prstGeom>
        </p:spPr>
      </p:pic>
      <p:pic>
        <p:nvPicPr>
          <p:cNvPr id="29" name="D">
            <a:hlinkClick r:id="" action="ppaction://media"/>
            <a:extLst>
              <a:ext uri="{FF2B5EF4-FFF2-40B4-BE49-F238E27FC236}">
                <a16:creationId xmlns:a16="http://schemas.microsoft.com/office/drawing/2014/main" id="{37660996-D6E2-0A59-2E75-BC8966BB1EE1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75224" y="4454202"/>
            <a:ext cx="487363" cy="487363"/>
          </a:xfrm>
          <a:prstGeom prst="rect">
            <a:avLst/>
          </a:prstGeom>
        </p:spPr>
      </p:pic>
      <p:pic>
        <p:nvPicPr>
          <p:cNvPr id="30" name="G7">
            <a:hlinkClick r:id="" action="ppaction://media"/>
            <a:extLst>
              <a:ext uri="{FF2B5EF4-FFF2-40B4-BE49-F238E27FC236}">
                <a16:creationId xmlns:a16="http://schemas.microsoft.com/office/drawing/2014/main" id="{DD917A3A-D01B-9759-1932-142D11DC9EF6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741550" y="4454201"/>
            <a:ext cx="487363" cy="487363"/>
          </a:xfrm>
          <a:prstGeom prst="rect">
            <a:avLst/>
          </a:prstGeom>
        </p:spPr>
      </p:pic>
      <p:pic>
        <p:nvPicPr>
          <p:cNvPr id="31" name="Edim">
            <a:hlinkClick r:id="" action="ppaction://media"/>
            <a:extLst>
              <a:ext uri="{FF2B5EF4-FFF2-40B4-BE49-F238E27FC236}">
                <a16:creationId xmlns:a16="http://schemas.microsoft.com/office/drawing/2014/main" id="{9338E91C-A388-1EC9-56B2-03A0D4A66AB8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907876" y="4454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8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C75E7-1B9E-4D3B-8987-F52D5831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퀴즈 </a:t>
            </a:r>
            <a:r>
              <a:rPr lang="en-US" altLang="ko-KR" dirty="0"/>
              <a:t>4</a:t>
            </a:r>
            <a:r>
              <a:rPr lang="ko-KR" altLang="en-US" dirty="0"/>
              <a:t>의 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1A34-9550-425D-B859-28D919D86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각 마디의 화음의 이름을 적어보세요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511931-8771-6E6D-F760-5CFEA3E5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95" y="2537882"/>
            <a:ext cx="11595210" cy="64172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2561EF6-8AB6-154F-B4C7-231F123D1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203813"/>
              </p:ext>
            </p:extLst>
          </p:nvPr>
        </p:nvGraphicFramePr>
        <p:xfrm>
          <a:off x="623077" y="3279708"/>
          <a:ext cx="11270528" cy="1010920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1205723">
                  <a:extLst>
                    <a:ext uri="{9D8B030D-6E8A-4147-A177-3AD203B41FA5}">
                      <a16:colId xmlns:a16="http://schemas.microsoft.com/office/drawing/2014/main" val="2809529866"/>
                    </a:ext>
                  </a:extLst>
                </a:gridCol>
                <a:gridCol w="1138335">
                  <a:extLst>
                    <a:ext uri="{9D8B030D-6E8A-4147-A177-3AD203B41FA5}">
                      <a16:colId xmlns:a16="http://schemas.microsoft.com/office/drawing/2014/main" val="411377719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76453596"/>
                    </a:ext>
                  </a:extLst>
                </a:gridCol>
                <a:gridCol w="1380930">
                  <a:extLst>
                    <a:ext uri="{9D8B030D-6E8A-4147-A177-3AD203B41FA5}">
                      <a16:colId xmlns:a16="http://schemas.microsoft.com/office/drawing/2014/main" val="2704222679"/>
                    </a:ext>
                  </a:extLst>
                </a:gridCol>
                <a:gridCol w="1222311">
                  <a:extLst>
                    <a:ext uri="{9D8B030D-6E8A-4147-A177-3AD203B41FA5}">
                      <a16:colId xmlns:a16="http://schemas.microsoft.com/office/drawing/2014/main" val="3576241271"/>
                    </a:ext>
                  </a:extLst>
                </a:gridCol>
                <a:gridCol w="1539551">
                  <a:extLst>
                    <a:ext uri="{9D8B030D-6E8A-4147-A177-3AD203B41FA5}">
                      <a16:colId xmlns:a16="http://schemas.microsoft.com/office/drawing/2014/main" val="1390423785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88019055"/>
                    </a:ext>
                  </a:extLst>
                </a:gridCol>
                <a:gridCol w="1965834">
                  <a:extLst>
                    <a:ext uri="{9D8B030D-6E8A-4147-A177-3AD203B41FA5}">
                      <a16:colId xmlns:a16="http://schemas.microsoft.com/office/drawing/2014/main" val="256793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(4)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(8)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60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G</a:t>
                      </a:r>
                      <a:br>
                        <a:rPr lang="en-US" altLang="ko-KR" dirty="0">
                          <a:solidFill>
                            <a:schemeClr val="accent2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(inversion)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accent2"/>
                          </a:solidFill>
                        </a:rPr>
                        <a:t>E</a:t>
                      </a:r>
                      <a:r>
                        <a:rPr lang="en-US" altLang="ko-KR" dirty="0" err="1">
                          <a:solidFill>
                            <a:schemeClr val="accent2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♭aug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accent2"/>
                          </a:solidFill>
                        </a:rPr>
                        <a:t>Cdim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Gm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Fm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A</a:t>
                      </a:r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맑은 고딕" panose="020B0503020000020004" pitchFamily="34" charset="-127"/>
                          <a:ea typeface="+mn-ea"/>
                        </a:rPr>
                        <a:t>♭sus2 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  <a:latin typeface="맑은 고딕" panose="020B0503020000020004" pitchFamily="34" charset="-127"/>
                          <a:ea typeface="+mn-ea"/>
                        </a:rPr>
                        <a:t>[E♭sus4]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163815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8666D332-43DB-5B53-B6F0-540C52548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394" y="4337952"/>
            <a:ext cx="11595210" cy="638913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E46D578-4B98-6E15-65EB-DE113F1B3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65"/>
              </p:ext>
            </p:extLst>
          </p:nvPr>
        </p:nvGraphicFramePr>
        <p:xfrm>
          <a:off x="623076" y="5060177"/>
          <a:ext cx="11270528" cy="1010920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1205723">
                  <a:extLst>
                    <a:ext uri="{9D8B030D-6E8A-4147-A177-3AD203B41FA5}">
                      <a16:colId xmlns:a16="http://schemas.microsoft.com/office/drawing/2014/main" val="2809529866"/>
                    </a:ext>
                  </a:extLst>
                </a:gridCol>
                <a:gridCol w="1138335">
                  <a:extLst>
                    <a:ext uri="{9D8B030D-6E8A-4147-A177-3AD203B41FA5}">
                      <a16:colId xmlns:a16="http://schemas.microsoft.com/office/drawing/2014/main" val="411377719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76453596"/>
                    </a:ext>
                  </a:extLst>
                </a:gridCol>
                <a:gridCol w="1380930">
                  <a:extLst>
                    <a:ext uri="{9D8B030D-6E8A-4147-A177-3AD203B41FA5}">
                      <a16:colId xmlns:a16="http://schemas.microsoft.com/office/drawing/2014/main" val="2704222679"/>
                    </a:ext>
                  </a:extLst>
                </a:gridCol>
                <a:gridCol w="1222311">
                  <a:extLst>
                    <a:ext uri="{9D8B030D-6E8A-4147-A177-3AD203B41FA5}">
                      <a16:colId xmlns:a16="http://schemas.microsoft.com/office/drawing/2014/main" val="3576241271"/>
                    </a:ext>
                  </a:extLst>
                </a:gridCol>
                <a:gridCol w="1539551">
                  <a:extLst>
                    <a:ext uri="{9D8B030D-6E8A-4147-A177-3AD203B41FA5}">
                      <a16:colId xmlns:a16="http://schemas.microsoft.com/office/drawing/2014/main" val="1390423785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88019055"/>
                    </a:ext>
                  </a:extLst>
                </a:gridCol>
                <a:gridCol w="1965834">
                  <a:extLst>
                    <a:ext uri="{9D8B030D-6E8A-4147-A177-3AD203B41FA5}">
                      <a16:colId xmlns:a16="http://schemas.microsoft.com/office/drawing/2014/main" val="2567936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(9)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(14)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(16)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60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Em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accent2"/>
                          </a:solidFill>
                        </a:rPr>
                        <a:t>C#dim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D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(inversion)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C</a:t>
                      </a:r>
                      <a:br>
                        <a:rPr lang="en-US" altLang="ko-KR" dirty="0">
                          <a:solidFill>
                            <a:schemeClr val="accent2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(inversion)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G7</a:t>
                      </a:r>
                      <a:br>
                        <a:rPr lang="en-US" altLang="ko-KR" dirty="0">
                          <a:solidFill>
                            <a:schemeClr val="accent2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[Gdom7]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Cm7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[E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  <a:latin typeface="맑은 고딕" panose="020B0503020000020004" pitchFamily="34" charset="-127"/>
                          <a:ea typeface="+mn-ea"/>
                        </a:rPr>
                        <a:t>♭6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]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D7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(inversion)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CM7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[CMaj7]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16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0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A5A4FA-329E-4B21-821F-C6343C26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2F676-CDB8-4FAF-A09E-113385B9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4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/>
              <a:t>음정</a:t>
            </a:r>
            <a:r>
              <a:rPr lang="en-US" altLang="ko-KR" dirty="0"/>
              <a:t>(Interval)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두 음의 높이 차이</a:t>
            </a:r>
            <a:r>
              <a:rPr lang="en-US" altLang="ko-KR" dirty="0">
                <a:solidFill>
                  <a:schemeClr val="accent4"/>
                </a:solidFill>
              </a:rPr>
              <a:t>, </a:t>
            </a:r>
            <a:r>
              <a:rPr lang="ko-KR" altLang="en-US" dirty="0">
                <a:solidFill>
                  <a:schemeClr val="accent4"/>
                </a:solidFill>
              </a:rPr>
              <a:t>즉 두 음 사이의 거리를 나타내는 용어</a:t>
            </a:r>
            <a:endParaRPr lang="en-US" altLang="ko-KR" dirty="0">
              <a:solidFill>
                <a:schemeClr val="accent4"/>
              </a:solidFill>
            </a:endParaRPr>
          </a:p>
          <a:p>
            <a:pPr lvl="1"/>
            <a:r>
              <a:rPr lang="ko-KR" altLang="en-US" dirty="0"/>
              <a:t>음악가들이 소통할 때 자주 사용하는 개념입니다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accent6"/>
                </a:solidFill>
              </a:rPr>
              <a:t>1</a:t>
            </a:r>
            <a:r>
              <a:rPr lang="ko-KR" altLang="en-US" dirty="0">
                <a:solidFill>
                  <a:schemeClr val="accent6"/>
                </a:solidFill>
              </a:rPr>
              <a:t>주차 때 잠깐 다뤘지만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더 자세히 설명하겠습니다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  <a:p>
            <a:pPr lvl="1"/>
            <a:r>
              <a:rPr lang="en-US" altLang="ko-KR" dirty="0">
                <a:hlinkClick r:id="rId2"/>
              </a:rPr>
              <a:t>https://ko.wikipedia.org/wiki/</a:t>
            </a:r>
            <a:r>
              <a:rPr lang="ko-KR" altLang="en-US" dirty="0">
                <a:hlinkClick r:id="rId2"/>
              </a:rPr>
              <a:t>음정</a:t>
            </a:r>
            <a:endParaRPr lang="en-US" altLang="ko-KR" dirty="0"/>
          </a:p>
        </p:txBody>
      </p:sp>
      <p:pic>
        <p:nvPicPr>
          <p:cNvPr id="5" name="그림 4" descr="피아노, 키보드, 뮤지컬 키보드, 음악이(가) 표시된 사진&#10;&#10;자동 생성된 설명">
            <a:extLst>
              <a:ext uri="{FF2B5EF4-FFF2-40B4-BE49-F238E27FC236}">
                <a16:creationId xmlns:a16="http://schemas.microsoft.com/office/drawing/2014/main" id="{A6E441B6-516B-F220-BACC-2EAA8665D1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/>
          <a:stretch/>
        </p:blipFill>
        <p:spPr>
          <a:xfrm>
            <a:off x="219373" y="4159101"/>
            <a:ext cx="3903718" cy="2470402"/>
          </a:xfrm>
          <a:prstGeom prst="rect">
            <a:avLst/>
          </a:prstGeom>
        </p:spPr>
      </p:pic>
      <p:pic>
        <p:nvPicPr>
          <p:cNvPr id="6" name="그림 5" descr="피아노, 키보드, 뮤지컬 키보드, 음악이(가) 표시된 사진&#10;&#10;자동 생성된 설명">
            <a:extLst>
              <a:ext uri="{FF2B5EF4-FFF2-40B4-BE49-F238E27FC236}">
                <a16:creationId xmlns:a16="http://schemas.microsoft.com/office/drawing/2014/main" id="{0A68C666-3F9E-8AFF-39F7-94F75FAFD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90" y="4159101"/>
            <a:ext cx="3969036" cy="2470402"/>
          </a:xfrm>
          <a:prstGeom prst="rect">
            <a:avLst/>
          </a:prstGeom>
        </p:spPr>
      </p:pic>
      <p:pic>
        <p:nvPicPr>
          <p:cNvPr id="8" name="그림 7" descr="피아노, 키보드, 뮤지컬 키보드, 음악이(가) 표시된 사진&#10;&#10;자동 생성된 설명">
            <a:extLst>
              <a:ext uri="{FF2B5EF4-FFF2-40B4-BE49-F238E27FC236}">
                <a16:creationId xmlns:a16="http://schemas.microsoft.com/office/drawing/2014/main" id="{F7955F08-EBB2-E144-3376-41F80F0D1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359"/>
          <a:stretch/>
        </p:blipFill>
        <p:spPr>
          <a:xfrm>
            <a:off x="8082794" y="4159101"/>
            <a:ext cx="3875367" cy="2470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D54E94-F73C-A169-DB23-0EFD81ECB0F0}"/>
              </a:ext>
            </a:extLst>
          </p:cNvPr>
          <p:cNvSpPr txBox="1"/>
          <p:nvPr/>
        </p:nvSpPr>
        <p:spPr>
          <a:xfrm>
            <a:off x="8176105" y="1632401"/>
            <a:ext cx="1502228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완전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B7B12-BB59-B290-CBD0-8A2BD22AEF69}"/>
              </a:ext>
            </a:extLst>
          </p:cNvPr>
          <p:cNvSpPr txBox="1"/>
          <p:nvPr/>
        </p:nvSpPr>
        <p:spPr>
          <a:xfrm>
            <a:off x="9982691" y="2022398"/>
            <a:ext cx="1502228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장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7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222D5-1F7D-FFA0-38DB-87F162082F54}"/>
              </a:ext>
            </a:extLst>
          </p:cNvPr>
          <p:cNvSpPr txBox="1"/>
          <p:nvPr/>
        </p:nvSpPr>
        <p:spPr>
          <a:xfrm>
            <a:off x="8289287" y="2490961"/>
            <a:ext cx="1502228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단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3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16412-F0B5-AA3C-DA72-A5F5BECFB2AC}"/>
              </a:ext>
            </a:extLst>
          </p:cNvPr>
          <p:cNvSpPr txBox="1"/>
          <p:nvPr/>
        </p:nvSpPr>
        <p:spPr>
          <a:xfrm>
            <a:off x="10264757" y="3009328"/>
            <a:ext cx="150222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증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4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3BCD5-91D9-DA4B-BCE6-D13667785A7B}"/>
              </a:ext>
            </a:extLst>
          </p:cNvPr>
          <p:cNvSpPr txBox="1"/>
          <p:nvPr/>
        </p:nvSpPr>
        <p:spPr>
          <a:xfrm>
            <a:off x="8556629" y="3277757"/>
            <a:ext cx="1502228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감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5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153637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/>
              <a:t>선율적 음정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화성적 음정</a:t>
            </a:r>
            <a:endParaRPr lang="en-US" altLang="ko-KR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2DE96A3-5C7D-9F6B-A00F-F951C2E8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64" y="2864755"/>
            <a:ext cx="1729890" cy="62489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138EA6C-A187-FD1F-7F35-C4AC6A69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64" y="1920824"/>
            <a:ext cx="1867062" cy="647756"/>
          </a:xfrm>
          <a:prstGeom prst="rect">
            <a:avLst/>
          </a:prstGeom>
        </p:spPr>
      </p:pic>
      <p:pic>
        <p:nvPicPr>
          <p:cNvPr id="2" name="그림 1" descr="피아노, 키보드, 뮤지컬 키보드, 음악이(가) 표시된 사진&#10;&#10;자동 생성된 설명">
            <a:extLst>
              <a:ext uri="{FF2B5EF4-FFF2-40B4-BE49-F238E27FC236}">
                <a16:creationId xmlns:a16="http://schemas.microsoft.com/office/drawing/2014/main" id="{46920500-F231-FCF2-B90F-67D1B60635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/>
          <a:stretch/>
        </p:blipFill>
        <p:spPr>
          <a:xfrm>
            <a:off x="219373" y="4159101"/>
            <a:ext cx="3903718" cy="2470402"/>
          </a:xfrm>
          <a:prstGeom prst="rect">
            <a:avLst/>
          </a:prstGeom>
        </p:spPr>
      </p:pic>
      <p:pic>
        <p:nvPicPr>
          <p:cNvPr id="5" name="그림 4" descr="피아노, 키보드, 뮤지컬 키보드, 음악이(가) 표시된 사진&#10;&#10;자동 생성된 설명">
            <a:extLst>
              <a:ext uri="{FF2B5EF4-FFF2-40B4-BE49-F238E27FC236}">
                <a16:creationId xmlns:a16="http://schemas.microsoft.com/office/drawing/2014/main" id="{4F13B3C6-BCBC-B13D-7012-05317905B1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359"/>
          <a:stretch/>
        </p:blipFill>
        <p:spPr>
          <a:xfrm>
            <a:off x="8082794" y="4159101"/>
            <a:ext cx="3875367" cy="2470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DAD489-39FF-D1A2-2B12-7FF5ADF75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7027" y="4159101"/>
            <a:ext cx="3961161" cy="24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0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/>
              <a:t>두 음 사이의 거리를 어떻게 잴까요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아래 건반의 두 빨간색 음 사이의 거리는 어떻게 될까요</a:t>
            </a:r>
            <a:r>
              <a:rPr lang="en-US" altLang="ko-KR" dirty="0"/>
              <a:t>?</a:t>
            </a:r>
          </a:p>
        </p:txBody>
      </p:sp>
      <p:pic>
        <p:nvPicPr>
          <p:cNvPr id="5" name="그림 4" descr="피아노, 키보드, 뮤지컬 키보드, 음악이(가) 표시된 사진&#10;&#10;자동 생성된 설명">
            <a:extLst>
              <a:ext uri="{FF2B5EF4-FFF2-40B4-BE49-F238E27FC236}">
                <a16:creationId xmlns:a16="http://schemas.microsoft.com/office/drawing/2014/main" id="{A6E441B6-516B-F220-BACC-2EAA8665D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/>
          <a:stretch/>
        </p:blipFill>
        <p:spPr>
          <a:xfrm>
            <a:off x="219373" y="4159101"/>
            <a:ext cx="3903718" cy="2470402"/>
          </a:xfrm>
          <a:prstGeom prst="rect">
            <a:avLst/>
          </a:prstGeom>
        </p:spPr>
      </p:pic>
      <p:pic>
        <p:nvPicPr>
          <p:cNvPr id="8" name="그림 7" descr="피아노, 키보드, 뮤지컬 키보드, 음악이(가) 표시된 사진&#10;&#10;자동 생성된 설명">
            <a:extLst>
              <a:ext uri="{FF2B5EF4-FFF2-40B4-BE49-F238E27FC236}">
                <a16:creationId xmlns:a16="http://schemas.microsoft.com/office/drawing/2014/main" id="{F7955F08-EBB2-E144-3376-41F80F0D1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359"/>
          <a:stretch/>
        </p:blipFill>
        <p:spPr>
          <a:xfrm>
            <a:off x="8082794" y="4159101"/>
            <a:ext cx="3875367" cy="24704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A9D4C0-E12E-8B94-44BC-4F2BA71B2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7027" y="4159101"/>
            <a:ext cx="3961161" cy="24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3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7005</TotalTime>
  <Words>7123</Words>
  <Application>Microsoft Office PowerPoint</Application>
  <PresentationFormat>와이드스크린</PresentationFormat>
  <Paragraphs>1178</Paragraphs>
  <Slides>66</Slides>
  <Notes>0</Notes>
  <HiddenSlides>0</HiddenSlides>
  <MMClips>50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2" baseType="lpstr">
      <vt:lpstr>나눔손글씨 느릿느릿체</vt:lpstr>
      <vt:lpstr>맑은 고딕</vt:lpstr>
      <vt:lpstr>평창체 Regular</vt:lpstr>
      <vt:lpstr>Cambria Math</vt:lpstr>
      <vt:lpstr>Corbel</vt:lpstr>
      <vt:lpstr>기본</vt:lpstr>
      <vt:lpstr>작곡 세미나</vt:lpstr>
      <vt:lpstr>지금까지 작곡 도구를 배웠는데…</vt:lpstr>
      <vt:lpstr>음악의 3요소</vt:lpstr>
      <vt:lpstr>오늘 할 일</vt:lpstr>
      <vt:lpstr>세미나를 시작하기 전에</vt:lpstr>
      <vt:lpstr>음정</vt:lpstr>
      <vt:lpstr>음정</vt:lpstr>
      <vt:lpstr>음정</vt:lpstr>
      <vt:lpstr>음정</vt:lpstr>
      <vt:lpstr>음정</vt:lpstr>
      <vt:lpstr>음정 표기법 – 도수</vt:lpstr>
      <vt:lpstr>음정 표기법 – 도수</vt:lpstr>
      <vt:lpstr>음정 표기법 – 도수</vt:lpstr>
      <vt:lpstr>음정 표기법 – 성질</vt:lpstr>
      <vt:lpstr>음정 표기법 – 성질</vt:lpstr>
      <vt:lpstr>음정 표기법 – 성질</vt:lpstr>
      <vt:lpstr>음정 표기법 – 성질</vt:lpstr>
      <vt:lpstr>음정 표기법 – 성질</vt:lpstr>
      <vt:lpstr>음계와 계이름 복습 (1주차)</vt:lpstr>
      <vt:lpstr>음정 표기법 – 성질</vt:lpstr>
      <vt:lpstr>음정 표기법 – 성질</vt:lpstr>
      <vt:lpstr>음정 표기법 – 성질</vt:lpstr>
      <vt:lpstr>음정을 쉽게 계산하는 방법</vt:lpstr>
      <vt:lpstr>음정</vt:lpstr>
      <vt:lpstr>음정 퀴즈 1</vt:lpstr>
      <vt:lpstr>음정 퀴즈 1의 답</vt:lpstr>
      <vt:lpstr>음정 퀴즈 2</vt:lpstr>
      <vt:lpstr>음정 퀴즈 2의 답</vt:lpstr>
      <vt:lpstr>음정 퀴즈 3: 과제</vt:lpstr>
      <vt:lpstr>화음</vt:lpstr>
      <vt:lpstr>화음과 화성</vt:lpstr>
      <vt:lpstr>배음</vt:lpstr>
      <vt:lpstr>배음렬</vt:lpstr>
      <vt:lpstr>협화음과 불협화음</vt:lpstr>
      <vt:lpstr>협화음의 종류</vt:lpstr>
      <vt:lpstr>협화음의 종류</vt:lpstr>
      <vt:lpstr>불협화음의 종류</vt:lpstr>
      <vt:lpstr>3화음의 종류</vt:lpstr>
      <vt:lpstr>3화음의 종류</vt:lpstr>
      <vt:lpstr>3화음의 종류</vt:lpstr>
      <vt:lpstr>3화음의 종류</vt:lpstr>
      <vt:lpstr>화음의 이름</vt:lpstr>
      <vt:lpstr>3화음의 이름</vt:lpstr>
      <vt:lpstr>특이한 3화음</vt:lpstr>
      <vt:lpstr>특이한 3화음</vt:lpstr>
      <vt:lpstr>음 4개를 쌓은 화음 (7화음)</vt:lpstr>
      <vt:lpstr>음 4개를 쌓은 화음 (7화음)</vt:lpstr>
      <vt:lpstr>7화음과 6화음</vt:lpstr>
      <vt:lpstr>PowerPoint 프레젠테이션</vt:lpstr>
      <vt:lpstr>화음</vt:lpstr>
      <vt:lpstr>화음 이름 찾는 방법</vt:lpstr>
      <vt:lpstr>화음 이름 찾는 법</vt:lpstr>
      <vt:lpstr>힌트</vt:lpstr>
      <vt:lpstr>화음 퀴즈 1</vt:lpstr>
      <vt:lpstr>화음 퀴즈 2</vt:lpstr>
      <vt:lpstr>화음 퀴즈 3</vt:lpstr>
      <vt:lpstr>화음 퀴즈 4</vt:lpstr>
      <vt:lpstr>화음을 들으면서 훈련하고 싶다면</vt:lpstr>
      <vt:lpstr>다음 세미나 공지</vt:lpstr>
      <vt:lpstr>다음 세미나는…</vt:lpstr>
      <vt:lpstr>5주차 세미나 미리보기</vt:lpstr>
      <vt:lpstr>화음 퀴즈 1의 답</vt:lpstr>
      <vt:lpstr>화음 퀴즈 2의 답</vt:lpstr>
      <vt:lpstr>화음 퀴즈 3의 답</vt:lpstr>
      <vt:lpstr>화음 퀴즈 4의 답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작곡 세미나 4주차</dc:title>
  <dc:creator>안단태</dc:creator>
  <cp:lastModifiedBy>단태 안</cp:lastModifiedBy>
  <cp:revision>368</cp:revision>
  <dcterms:created xsi:type="dcterms:W3CDTF">2018-09-25T08:53:20Z</dcterms:created>
  <dcterms:modified xsi:type="dcterms:W3CDTF">2024-08-13T03:26:22Z</dcterms:modified>
</cp:coreProperties>
</file>